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8288000" cy="10287000"/>
  <p:notesSz cx="6858000" cy="9144000"/>
  <p:embeddedFontLst>
    <p:embeddedFont>
      <p:font typeface="Montserrat Ultra-Bold" charset="1" panose="00000900000000000000"/>
      <p:regular r:id="rId61"/>
    </p:embeddedFont>
    <p:embeddedFont>
      <p:font typeface="Montserrat Heavy" charset="1" panose="00000A00000000000000"/>
      <p:regular r:id="rId62"/>
    </p:embeddedFont>
    <p:embeddedFont>
      <p:font typeface="Open Sans Bold" charset="1" panose="020B0806030504020204"/>
      <p:regular r:id="rId63"/>
    </p:embeddedFont>
    <p:embeddedFont>
      <p:font typeface="Montserrat Classic Bold" charset="1" panose="00000800000000000000"/>
      <p:regular r:id="rId64"/>
    </p:embeddedFont>
    <p:embeddedFont>
      <p:font typeface="Montserrat Bold" charset="1" panose="00000800000000000000"/>
      <p:regular r:id="rId65"/>
    </p:embeddedFont>
    <p:embeddedFont>
      <p:font typeface="Montserrat Bold Italics" charset="1" panose="00000800000000000000"/>
      <p:regular r:id="rId66"/>
    </p:embeddedFont>
    <p:embeddedFont>
      <p:font typeface="Open Sans Bold Italics" charset="1" panose="020B0806030504020204"/>
      <p:regular r:id="rId67"/>
    </p:embeddedFont>
    <p:embeddedFont>
      <p:font typeface="Open Sans Light" charset="1" panose="020B0306030504020204"/>
      <p:regular r:id="rId68"/>
    </p:embeddedFont>
    <p:embeddedFont>
      <p:font typeface="Canva Sans" charset="1" panose="020B0503030501040103"/>
      <p:regular r:id="rId69"/>
    </p:embeddedFont>
    <p:embeddedFont>
      <p:font typeface="Open Sans" charset="1" panose="020B0606030504020204"/>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7.jpeg" Type="http://schemas.openxmlformats.org/officeDocument/2006/relationships/image"/><Relationship Id="rId8" Target="../media/image3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9.jpeg" Type="http://schemas.openxmlformats.org/officeDocument/2006/relationships/image"/><Relationship Id="rId8" Target="../media/image40.jpeg" Type="http://schemas.openxmlformats.org/officeDocument/2006/relationships/image"/><Relationship Id="rId9"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png" Type="http://schemas.openxmlformats.org/officeDocument/2006/relationships/image"/><Relationship Id="rId12" Target="../media/image49.png" Type="http://schemas.openxmlformats.org/officeDocument/2006/relationships/image"/><Relationship Id="rId13" Target="../media/image50.png" Type="http://schemas.openxmlformats.org/officeDocument/2006/relationships/image"/><Relationship Id="rId14" Target="../media/image51.png" Type="http://schemas.openxmlformats.org/officeDocument/2006/relationships/image"/><Relationship Id="rId15" Target="../media/image5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 Id="rId9" Target="../media/image4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54.png" Type="http://schemas.openxmlformats.org/officeDocument/2006/relationships/image"/><Relationship Id="rId8" Target="../media/image55.jpeg" Type="http://schemas.openxmlformats.org/officeDocument/2006/relationships/image"/><Relationship Id="rId9" Target="../media/image56.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5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5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0.png" Type="http://schemas.openxmlformats.org/officeDocument/2006/relationships/image"/><Relationship Id="rId8" Target="../media/image6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2.png" Type="http://schemas.openxmlformats.org/officeDocument/2006/relationships/image"/><Relationship Id="rId8" Target="../media/image63.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4.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4.jpeg" Type="http://schemas.openxmlformats.org/officeDocument/2006/relationships/image"/><Relationship Id="rId8" Target="../media/image65.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6.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7.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8.jpe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9.jpeg" Type="http://schemas.openxmlformats.org/officeDocument/2006/relationships/image"/><Relationship Id="rId8" Target="../media/VAGVi-iI2jU.mp4" Type="http://schemas.openxmlformats.org/officeDocument/2006/relationships/video"/><Relationship Id="rId9" Target="../media/VAGVi-iI2jU.mp4" Type="http://schemas.microsoft.com/office/2007/relationships/media"/></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9.jpeg" Type="http://schemas.openxmlformats.org/officeDocument/2006/relationships/image"/><Relationship Id="rId8" Target="../media/VAGVi-iI2jU.mp4" Type="http://schemas.openxmlformats.org/officeDocument/2006/relationships/video"/><Relationship Id="rId9" Target="../media/VAGVi-iI2jU.mp4" Type="http://schemas.microsoft.com/office/2007/relationships/media"/></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0.jpeg" Type="http://schemas.openxmlformats.org/officeDocument/2006/relationships/image"/><Relationship Id="rId8" Target="../media/VAGVixhK2Sk.mp4" Type="http://schemas.openxmlformats.org/officeDocument/2006/relationships/video"/><Relationship Id="rId9" Target="../media/VAGVixhK2Sk.mp4" Type="http://schemas.microsoft.com/office/2007/relationships/media"/></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1.jpeg" Type="http://schemas.openxmlformats.org/officeDocument/2006/relationships/image"/><Relationship Id="rId8" Target="../media/VAGVi_deWRs.mp4" Type="http://schemas.openxmlformats.org/officeDocument/2006/relationships/video"/><Relationship Id="rId9" Target="../media/VAGVi_deWRs.mp4" Type="http://schemas.microsoft.com/office/2007/relationships/media"/></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2.jpeg" Type="http://schemas.openxmlformats.org/officeDocument/2006/relationships/image"/><Relationship Id="rId8" Target="../media/VAGVi4UclsM.mp4" Type="http://schemas.openxmlformats.org/officeDocument/2006/relationships/video"/><Relationship Id="rId9" Target="../media/VAGVi4UclsM.mp4" Type="http://schemas.microsoft.com/office/2007/relationships/media"/></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3.jpeg" Type="http://schemas.openxmlformats.org/officeDocument/2006/relationships/image"/><Relationship Id="rId8" Target="../media/VAGVi2W7_FA.mp4" Type="http://schemas.openxmlformats.org/officeDocument/2006/relationships/video"/><Relationship Id="rId9" Target="../media/VAGVi2W7_FA.mp4" Type="http://schemas.microsoft.com/office/2007/relationships/media"/></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74.jpeg" Type="http://schemas.openxmlformats.org/officeDocument/2006/relationships/image"/><Relationship Id="rId8" Target="../media/VAGZeXEZ_G8.mp4" Type="http://schemas.openxmlformats.org/officeDocument/2006/relationships/video"/><Relationship Id="rId9" Target="../media/VAGZeXEZ_G8.mp4" Type="http://schemas.microsoft.com/office/2007/relationships/media"/></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19.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0790" y="0"/>
            <a:ext cx="212090" cy="5143500"/>
            <a:chOff x="0" y="0"/>
            <a:chExt cx="55859" cy="1354667"/>
          </a:xfrm>
        </p:grpSpPr>
        <p:sp>
          <p:nvSpPr>
            <p:cNvPr name="Freeform 3" id="3"/>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4" id="4"/>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500955" y="1866623"/>
            <a:ext cx="2758345" cy="245871"/>
            <a:chOff x="0" y="0"/>
            <a:chExt cx="726478" cy="64756"/>
          </a:xfrm>
        </p:grpSpPr>
        <p:sp>
          <p:nvSpPr>
            <p:cNvPr name="Freeform 6" id="6"/>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7" id="7"/>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40790" y="8906040"/>
            <a:ext cx="212090" cy="5143500"/>
            <a:chOff x="0" y="0"/>
            <a:chExt cx="55859" cy="1354667"/>
          </a:xfrm>
        </p:grpSpPr>
        <p:sp>
          <p:nvSpPr>
            <p:cNvPr name="Freeform 9" id="9"/>
            <p:cNvSpPr/>
            <p:nvPr/>
          </p:nvSpPr>
          <p:spPr>
            <a:xfrm flipH="false" flipV="false" rot="0">
              <a:off x="0" y="0"/>
              <a:ext cx="55859" cy="1354667"/>
            </a:xfrm>
            <a:custGeom>
              <a:avLst/>
              <a:gdLst/>
              <a:ahLst/>
              <a:cxnLst/>
              <a:rect r="r" b="b" t="t" l="l"/>
              <a:pathLst>
                <a:path h="1354667" w="55859">
                  <a:moveTo>
                    <a:pt x="0" y="0"/>
                  </a:moveTo>
                  <a:lnTo>
                    <a:pt x="55859" y="0"/>
                  </a:lnTo>
                  <a:lnTo>
                    <a:pt x="55859" y="1354667"/>
                  </a:lnTo>
                  <a:lnTo>
                    <a:pt x="0" y="1354667"/>
                  </a:lnTo>
                  <a:close/>
                </a:path>
              </a:pathLst>
            </a:custGeom>
            <a:solidFill>
              <a:srgbClr val="F9B314"/>
            </a:solidFill>
          </p:spPr>
        </p:sp>
        <p:sp>
          <p:nvSpPr>
            <p:cNvPr name="TextBox 10" id="10"/>
            <p:cNvSpPr txBox="true"/>
            <p:nvPr/>
          </p:nvSpPr>
          <p:spPr>
            <a:xfrm>
              <a:off x="0" y="-38100"/>
              <a:ext cx="55859" cy="139276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4202678" y="573677"/>
            <a:ext cx="3056622" cy="1188262"/>
            <a:chOff x="0" y="0"/>
            <a:chExt cx="4075496" cy="1584349"/>
          </a:xfrm>
        </p:grpSpPr>
        <p:sp>
          <p:nvSpPr>
            <p:cNvPr name="Freeform 12" id="12"/>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14" id="14"/>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15" id="15"/>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6" id="16"/>
          <p:cNvSpPr/>
          <p:nvPr/>
        </p:nvSpPr>
        <p:spPr>
          <a:xfrm flipH="false" flipV="false" rot="0">
            <a:off x="11501460" y="4610399"/>
            <a:ext cx="8723865" cy="5681417"/>
          </a:xfrm>
          <a:custGeom>
            <a:avLst/>
            <a:gdLst/>
            <a:ahLst/>
            <a:cxnLst/>
            <a:rect r="r" b="b" t="t" l="l"/>
            <a:pathLst>
              <a:path h="5681417" w="8723865">
                <a:moveTo>
                  <a:pt x="0" y="0"/>
                </a:moveTo>
                <a:lnTo>
                  <a:pt x="8723865" y="0"/>
                </a:lnTo>
                <a:lnTo>
                  <a:pt x="8723865" y="5681417"/>
                </a:lnTo>
                <a:lnTo>
                  <a:pt x="0" y="5681417"/>
                </a:lnTo>
                <a:lnTo>
                  <a:pt x="0" y="0"/>
                </a:lnTo>
                <a:close/>
              </a:path>
            </a:pathLst>
          </a:custGeom>
          <a:blipFill>
            <a:blip r:embed="rId7"/>
            <a:stretch>
              <a:fillRect l="0" t="0" r="0" b="0"/>
            </a:stretch>
          </a:blipFill>
        </p:spPr>
      </p:sp>
      <p:sp>
        <p:nvSpPr>
          <p:cNvPr name="TextBox 17" id="17"/>
          <p:cNvSpPr txBox="true"/>
          <p:nvPr/>
        </p:nvSpPr>
        <p:spPr>
          <a:xfrm rot="0">
            <a:off x="2737669" y="3245920"/>
            <a:ext cx="10913121" cy="1024541"/>
          </a:xfrm>
          <a:prstGeom prst="rect">
            <a:avLst/>
          </a:prstGeom>
        </p:spPr>
        <p:txBody>
          <a:bodyPr anchor="t" rtlCol="false" tIns="0" lIns="0" bIns="0" rIns="0">
            <a:spAutoFit/>
          </a:bodyPr>
          <a:lstStyle/>
          <a:p>
            <a:pPr algn="l">
              <a:lnSpc>
                <a:spcPts val="7986"/>
              </a:lnSpc>
            </a:pPr>
            <a:r>
              <a:rPr lang="en-US" b="true" sz="7260">
                <a:solidFill>
                  <a:srgbClr val="1211CA"/>
                </a:solidFill>
                <a:latin typeface="Montserrat Ultra-Bold"/>
                <a:ea typeface="Montserrat Ultra-Bold"/>
                <a:cs typeface="Montserrat Ultra-Bold"/>
                <a:sym typeface="Montserrat Ultra-Bold"/>
              </a:rPr>
              <a:t>STRUCTURAL HEALTH</a:t>
            </a:r>
          </a:p>
        </p:txBody>
      </p:sp>
      <p:sp>
        <p:nvSpPr>
          <p:cNvPr name="TextBox 18" id="18"/>
          <p:cNvSpPr txBox="true"/>
          <p:nvPr/>
        </p:nvSpPr>
        <p:spPr>
          <a:xfrm rot="0">
            <a:off x="2737669" y="4543425"/>
            <a:ext cx="10480710" cy="953098"/>
          </a:xfrm>
          <a:prstGeom prst="rect">
            <a:avLst/>
          </a:prstGeom>
        </p:spPr>
        <p:txBody>
          <a:bodyPr anchor="t" rtlCol="false" tIns="0" lIns="0" bIns="0" rIns="0">
            <a:spAutoFit/>
          </a:bodyPr>
          <a:lstStyle/>
          <a:p>
            <a:pPr algn="l">
              <a:lnSpc>
                <a:spcPts val="7332"/>
              </a:lnSpc>
            </a:pPr>
            <a:r>
              <a:rPr lang="en-US" b="true" sz="6665">
                <a:solidFill>
                  <a:srgbClr val="F9B314"/>
                </a:solidFill>
                <a:latin typeface="Montserrat Ultra-Bold"/>
                <a:ea typeface="Montserrat Ultra-Bold"/>
                <a:cs typeface="Montserrat Ultra-Bold"/>
                <a:sym typeface="Montserrat Ultra-Bold"/>
              </a:rPr>
              <a:t>MONITORING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350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351817" y="162472"/>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673152">
            <a:off x="-423351" y="6137883"/>
            <a:ext cx="7766031" cy="5164411"/>
          </a:xfrm>
          <a:custGeom>
            <a:avLst/>
            <a:gdLst/>
            <a:ahLst/>
            <a:cxnLst/>
            <a:rect r="r" b="b" t="t" l="l"/>
            <a:pathLst>
              <a:path h="5164411" w="7766031">
                <a:moveTo>
                  <a:pt x="0" y="0"/>
                </a:moveTo>
                <a:lnTo>
                  <a:pt x="7766031" y="0"/>
                </a:lnTo>
                <a:lnTo>
                  <a:pt x="7766031" y="5164411"/>
                </a:lnTo>
                <a:lnTo>
                  <a:pt x="0" y="5164411"/>
                </a:lnTo>
                <a:lnTo>
                  <a:pt x="0" y="0"/>
                </a:lnTo>
                <a:close/>
              </a:path>
            </a:pathLst>
          </a:custGeom>
          <a:blipFill>
            <a:blip r:embed="rId7"/>
            <a:stretch>
              <a:fillRect l="0" t="0" r="0" b="0"/>
            </a:stretch>
          </a:blipFill>
        </p:spPr>
      </p:sp>
      <p:sp>
        <p:nvSpPr>
          <p:cNvPr name="TextBox 11" id="11"/>
          <p:cNvSpPr txBox="true"/>
          <p:nvPr/>
        </p:nvSpPr>
        <p:spPr>
          <a:xfrm rot="0">
            <a:off x="4083302" y="4724062"/>
            <a:ext cx="10121395" cy="753151"/>
          </a:xfrm>
          <a:prstGeom prst="rect">
            <a:avLst/>
          </a:prstGeom>
        </p:spPr>
        <p:txBody>
          <a:bodyPr anchor="t" rtlCol="false" tIns="0" lIns="0" bIns="0" rIns="0">
            <a:spAutoFit/>
          </a:bodyPr>
          <a:lstStyle/>
          <a:p>
            <a:pPr algn="l">
              <a:lnSpc>
                <a:spcPts val="6167"/>
              </a:lnSpc>
            </a:pPr>
            <a:r>
              <a:rPr lang="en-US" sz="4405" b="true">
                <a:solidFill>
                  <a:srgbClr val="1211CA"/>
                </a:solidFill>
                <a:latin typeface="Montserrat Classic Bold"/>
                <a:ea typeface="Montserrat Classic Bold"/>
                <a:cs typeface="Montserrat Classic Bold"/>
                <a:sym typeface="Montserrat Classic Bold"/>
              </a:rPr>
              <a:t>Desain Sistem Dan Diagram Alur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6980029" y="1028700"/>
            <a:ext cx="4327942" cy="8955758"/>
          </a:xfrm>
          <a:custGeom>
            <a:avLst/>
            <a:gdLst/>
            <a:ahLst/>
            <a:cxnLst/>
            <a:rect r="r" b="b" t="t" l="l"/>
            <a:pathLst>
              <a:path h="8955758" w="4327942">
                <a:moveTo>
                  <a:pt x="0" y="0"/>
                </a:moveTo>
                <a:lnTo>
                  <a:pt x="4327942" y="0"/>
                </a:lnTo>
                <a:lnTo>
                  <a:pt x="4327942" y="8955758"/>
                </a:lnTo>
                <a:lnTo>
                  <a:pt x="0" y="8955758"/>
                </a:lnTo>
                <a:lnTo>
                  <a:pt x="0" y="0"/>
                </a:lnTo>
                <a:close/>
              </a:path>
            </a:pathLst>
          </a:custGeom>
          <a:blipFill>
            <a:blip r:embed="rId7"/>
            <a:stretch>
              <a:fillRect l="-113263" t="-11483" r="0" b="-692"/>
            </a:stretch>
          </a:blipFill>
        </p:spPr>
      </p:sp>
      <p:sp>
        <p:nvSpPr>
          <p:cNvPr name="Freeform 11" id="11"/>
          <p:cNvSpPr/>
          <p:nvPr/>
        </p:nvSpPr>
        <p:spPr>
          <a:xfrm flipH="false" flipV="false" rot="0">
            <a:off x="13202057" y="5238750"/>
            <a:ext cx="3696891" cy="5143500"/>
          </a:xfrm>
          <a:custGeom>
            <a:avLst/>
            <a:gdLst/>
            <a:ahLst/>
            <a:cxnLst/>
            <a:rect r="r" b="b" t="t" l="l"/>
            <a:pathLst>
              <a:path h="5143500" w="3696891">
                <a:moveTo>
                  <a:pt x="0" y="0"/>
                </a:moveTo>
                <a:lnTo>
                  <a:pt x="3696891" y="0"/>
                </a:lnTo>
                <a:lnTo>
                  <a:pt x="3696891" y="5143500"/>
                </a:lnTo>
                <a:lnTo>
                  <a:pt x="0" y="5143500"/>
                </a:lnTo>
                <a:lnTo>
                  <a:pt x="0" y="0"/>
                </a:lnTo>
                <a:close/>
              </a:path>
            </a:pathLst>
          </a:custGeom>
          <a:blipFill>
            <a:blip r:embed="rId8"/>
            <a:stretch>
              <a:fillRect l="0" t="0" r="0" b="0"/>
            </a:stretch>
          </a:blipFill>
        </p:spPr>
      </p:sp>
      <p:sp>
        <p:nvSpPr>
          <p:cNvPr name="TextBox 12" id="12"/>
          <p:cNvSpPr txBox="true"/>
          <p:nvPr/>
        </p:nvSpPr>
        <p:spPr>
          <a:xfrm rot="0">
            <a:off x="531079" y="816483"/>
            <a:ext cx="6448950" cy="1024509"/>
          </a:xfrm>
          <a:prstGeom prst="rect">
            <a:avLst/>
          </a:prstGeom>
        </p:spPr>
        <p:txBody>
          <a:bodyPr anchor="t" rtlCol="false" tIns="0" lIns="0" bIns="0" rIns="0">
            <a:spAutoFit/>
          </a:bodyPr>
          <a:lstStyle/>
          <a:p>
            <a:pPr algn="l">
              <a:lnSpc>
                <a:spcPts val="3947"/>
              </a:lnSpc>
            </a:pPr>
            <a:r>
              <a:rPr lang="en-US" b="true" sz="4200" i="true">
                <a:solidFill>
                  <a:srgbClr val="1211CA"/>
                </a:solidFill>
                <a:latin typeface="Montserrat Bold Italics"/>
                <a:ea typeface="Montserrat Bold Italics"/>
                <a:cs typeface="Montserrat Bold Italics"/>
                <a:sym typeface="Montserrat Bold Italics"/>
              </a:rPr>
              <a:t>Flowchart General Sistem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4118578" y="2240556"/>
            <a:ext cx="9694973" cy="6774362"/>
          </a:xfrm>
          <a:custGeom>
            <a:avLst/>
            <a:gdLst/>
            <a:ahLst/>
            <a:cxnLst/>
            <a:rect r="r" b="b" t="t" l="l"/>
            <a:pathLst>
              <a:path h="6774362" w="9694973">
                <a:moveTo>
                  <a:pt x="0" y="0"/>
                </a:moveTo>
                <a:lnTo>
                  <a:pt x="9694974" y="0"/>
                </a:lnTo>
                <a:lnTo>
                  <a:pt x="9694974" y="6774362"/>
                </a:lnTo>
                <a:lnTo>
                  <a:pt x="0" y="6774362"/>
                </a:lnTo>
                <a:lnTo>
                  <a:pt x="0" y="0"/>
                </a:lnTo>
                <a:close/>
              </a:path>
            </a:pathLst>
          </a:custGeom>
          <a:blipFill>
            <a:blip r:embed="rId7"/>
            <a:stretch>
              <a:fillRect l="0" t="0" r="0" b="0"/>
            </a:stretch>
          </a:blipFill>
        </p:spPr>
      </p:sp>
      <p:sp>
        <p:nvSpPr>
          <p:cNvPr name="TextBox 11" id="11"/>
          <p:cNvSpPr txBox="true"/>
          <p:nvPr/>
        </p:nvSpPr>
        <p:spPr>
          <a:xfrm rot="0">
            <a:off x="894103" y="955591"/>
            <a:ext cx="6448950" cy="529209"/>
          </a:xfrm>
          <a:prstGeom prst="rect">
            <a:avLst/>
          </a:prstGeom>
        </p:spPr>
        <p:txBody>
          <a:bodyPr anchor="t" rtlCol="false" tIns="0" lIns="0" bIns="0" rIns="0">
            <a:spAutoFit/>
          </a:bodyPr>
          <a:lstStyle/>
          <a:p>
            <a:pPr algn="l">
              <a:lnSpc>
                <a:spcPts val="3947"/>
              </a:lnSpc>
            </a:pPr>
            <a:r>
              <a:rPr lang="en-US" b="true" sz="4200" i="true">
                <a:solidFill>
                  <a:srgbClr val="1211CA"/>
                </a:solidFill>
                <a:latin typeface="Montserrat Bold Italics"/>
                <a:ea typeface="Montserrat Bold Italics"/>
                <a:cs typeface="Montserrat Bold Italics"/>
                <a:sym typeface="Montserrat Bold Italics"/>
              </a:rPr>
              <a:t>Power Architecture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512879" y="3043348"/>
            <a:ext cx="15516709" cy="5450244"/>
          </a:xfrm>
          <a:custGeom>
            <a:avLst/>
            <a:gdLst/>
            <a:ahLst/>
            <a:cxnLst/>
            <a:rect r="r" b="b" t="t" l="l"/>
            <a:pathLst>
              <a:path h="5450244" w="15516709">
                <a:moveTo>
                  <a:pt x="0" y="0"/>
                </a:moveTo>
                <a:lnTo>
                  <a:pt x="15516709" y="0"/>
                </a:lnTo>
                <a:lnTo>
                  <a:pt x="15516709" y="5450244"/>
                </a:lnTo>
                <a:lnTo>
                  <a:pt x="0" y="5450244"/>
                </a:lnTo>
                <a:lnTo>
                  <a:pt x="0" y="0"/>
                </a:lnTo>
                <a:close/>
              </a:path>
            </a:pathLst>
          </a:custGeom>
          <a:blipFill>
            <a:blip r:embed="rId7"/>
            <a:stretch>
              <a:fillRect l="0" t="0" r="0" b="0"/>
            </a:stretch>
          </a:blipFill>
        </p:spPr>
      </p:sp>
      <p:sp>
        <p:nvSpPr>
          <p:cNvPr name="TextBox 11" id="11"/>
          <p:cNvSpPr txBox="true"/>
          <p:nvPr/>
        </p:nvSpPr>
        <p:spPr>
          <a:xfrm rot="0">
            <a:off x="740279" y="678452"/>
            <a:ext cx="8530955" cy="529209"/>
          </a:xfrm>
          <a:prstGeom prst="rect">
            <a:avLst/>
          </a:prstGeom>
        </p:spPr>
        <p:txBody>
          <a:bodyPr anchor="t" rtlCol="false" tIns="0" lIns="0" bIns="0" rIns="0">
            <a:spAutoFit/>
          </a:bodyPr>
          <a:lstStyle/>
          <a:p>
            <a:pPr algn="l">
              <a:lnSpc>
                <a:spcPts val="3947"/>
              </a:lnSpc>
            </a:pPr>
            <a:r>
              <a:rPr lang="en-US" b="true" sz="4200" i="true">
                <a:solidFill>
                  <a:srgbClr val="1211CA"/>
                </a:solidFill>
                <a:latin typeface="Montserrat Bold Italics"/>
                <a:ea typeface="Montserrat Bold Italics"/>
                <a:cs typeface="Montserrat Bold Italics"/>
                <a:sym typeface="Montserrat Bold Italics"/>
              </a:rPr>
              <a:t>Communication Architecture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0" y="6655043"/>
            <a:ext cx="3220445" cy="2503896"/>
          </a:xfrm>
          <a:custGeom>
            <a:avLst/>
            <a:gdLst/>
            <a:ahLst/>
            <a:cxnLst/>
            <a:rect r="r" b="b" t="t" l="l"/>
            <a:pathLst>
              <a:path h="2503896" w="3220445">
                <a:moveTo>
                  <a:pt x="0" y="0"/>
                </a:moveTo>
                <a:lnTo>
                  <a:pt x="3220445" y="0"/>
                </a:lnTo>
                <a:lnTo>
                  <a:pt x="3220445" y="2503896"/>
                </a:lnTo>
                <a:lnTo>
                  <a:pt x="0" y="2503896"/>
                </a:lnTo>
                <a:lnTo>
                  <a:pt x="0" y="0"/>
                </a:lnTo>
                <a:close/>
              </a:path>
            </a:pathLst>
          </a:custGeom>
          <a:blipFill>
            <a:blip r:embed="rId7"/>
            <a:stretch>
              <a:fillRect l="0" t="0" r="0" b="0"/>
            </a:stretch>
          </a:blipFill>
        </p:spPr>
      </p:sp>
      <p:sp>
        <p:nvSpPr>
          <p:cNvPr name="Freeform 11" id="11"/>
          <p:cNvSpPr/>
          <p:nvPr/>
        </p:nvSpPr>
        <p:spPr>
          <a:xfrm flipH="false" flipV="false" rot="0">
            <a:off x="3493371" y="3624893"/>
            <a:ext cx="11301259" cy="3037213"/>
          </a:xfrm>
          <a:custGeom>
            <a:avLst/>
            <a:gdLst/>
            <a:ahLst/>
            <a:cxnLst/>
            <a:rect r="r" b="b" t="t" l="l"/>
            <a:pathLst>
              <a:path h="3037213" w="11301259">
                <a:moveTo>
                  <a:pt x="0" y="0"/>
                </a:moveTo>
                <a:lnTo>
                  <a:pt x="11301258" y="0"/>
                </a:lnTo>
                <a:lnTo>
                  <a:pt x="11301258" y="3037214"/>
                </a:lnTo>
                <a:lnTo>
                  <a:pt x="0" y="3037214"/>
                </a:lnTo>
                <a:lnTo>
                  <a:pt x="0" y="0"/>
                </a:lnTo>
                <a:close/>
              </a:path>
            </a:pathLst>
          </a:custGeom>
          <a:blipFill>
            <a:blip r:embed="rId8"/>
            <a:stretch>
              <a:fillRect l="0" t="0" r="0" b="0"/>
            </a:stretch>
          </a:blipFill>
        </p:spPr>
      </p:sp>
      <p:sp>
        <p:nvSpPr>
          <p:cNvPr name="TextBox 12" id="12"/>
          <p:cNvSpPr txBox="true"/>
          <p:nvPr/>
        </p:nvSpPr>
        <p:spPr>
          <a:xfrm rot="0">
            <a:off x="711699" y="571056"/>
            <a:ext cx="8864426" cy="1069679"/>
          </a:xfrm>
          <a:prstGeom prst="rect">
            <a:avLst/>
          </a:prstGeom>
        </p:spPr>
        <p:txBody>
          <a:bodyPr anchor="t" rtlCol="false" tIns="0" lIns="0" bIns="0" rIns="0">
            <a:spAutoFit/>
          </a:bodyPr>
          <a:lstStyle/>
          <a:p>
            <a:pPr algn="ctr">
              <a:lnSpc>
                <a:spcPts val="8766"/>
              </a:lnSpc>
            </a:pPr>
            <a:r>
              <a:rPr lang="en-US" b="true" sz="6261" i="true">
                <a:solidFill>
                  <a:srgbClr val="1211CA"/>
                </a:solidFill>
                <a:latin typeface="Open Sans Bold Italics"/>
                <a:ea typeface="Open Sans Bold Italics"/>
                <a:cs typeface="Open Sans Bold Italics"/>
                <a:sym typeface="Open Sans Bold Italics"/>
              </a:rPr>
              <a:t>General Control System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2825156" y="2775842"/>
            <a:ext cx="12637688" cy="3380582"/>
          </a:xfrm>
          <a:custGeom>
            <a:avLst/>
            <a:gdLst/>
            <a:ahLst/>
            <a:cxnLst/>
            <a:rect r="r" b="b" t="t" l="l"/>
            <a:pathLst>
              <a:path h="3380582" w="12637688">
                <a:moveTo>
                  <a:pt x="0" y="0"/>
                </a:moveTo>
                <a:lnTo>
                  <a:pt x="12637688" y="0"/>
                </a:lnTo>
                <a:lnTo>
                  <a:pt x="12637688" y="3380581"/>
                </a:lnTo>
                <a:lnTo>
                  <a:pt x="0" y="3380581"/>
                </a:lnTo>
                <a:lnTo>
                  <a:pt x="0" y="0"/>
                </a:lnTo>
                <a:close/>
              </a:path>
            </a:pathLst>
          </a:custGeom>
          <a:blipFill>
            <a:blip r:embed="rId7"/>
            <a:stretch>
              <a:fillRect l="0" t="0" r="0" b="0"/>
            </a:stretch>
          </a:blipFill>
        </p:spPr>
      </p:sp>
      <p:sp>
        <p:nvSpPr>
          <p:cNvPr name="TextBox 11" id="11"/>
          <p:cNvSpPr txBox="true"/>
          <p:nvPr/>
        </p:nvSpPr>
        <p:spPr>
          <a:xfrm rot="0">
            <a:off x="690728" y="571056"/>
            <a:ext cx="7944966" cy="1069679"/>
          </a:xfrm>
          <a:prstGeom prst="rect">
            <a:avLst/>
          </a:prstGeom>
        </p:spPr>
        <p:txBody>
          <a:bodyPr anchor="t" rtlCol="false" tIns="0" lIns="0" bIns="0" rIns="0">
            <a:spAutoFit/>
          </a:bodyPr>
          <a:lstStyle/>
          <a:p>
            <a:pPr algn="ctr">
              <a:lnSpc>
                <a:spcPts val="8766"/>
              </a:lnSpc>
            </a:pPr>
            <a:r>
              <a:rPr lang="en-US" b="true" sz="6261" i="true">
                <a:solidFill>
                  <a:srgbClr val="1211CA"/>
                </a:solidFill>
                <a:latin typeface="Open Sans Bold Italics"/>
                <a:ea typeface="Open Sans Bold Italics"/>
                <a:cs typeface="Open Sans Bold Italics"/>
                <a:sym typeface="Open Sans Bold Italics"/>
              </a:rPr>
              <a:t>Fuzzy Control System</a:t>
            </a:r>
          </a:p>
        </p:txBody>
      </p:sp>
      <p:sp>
        <p:nvSpPr>
          <p:cNvPr name="TextBox 12" id="12"/>
          <p:cNvSpPr txBox="true"/>
          <p:nvPr/>
        </p:nvSpPr>
        <p:spPr>
          <a:xfrm rot="0">
            <a:off x="3725869" y="8441718"/>
            <a:ext cx="11346666" cy="1323340"/>
          </a:xfrm>
          <a:prstGeom prst="rect">
            <a:avLst/>
          </a:prstGeom>
        </p:spPr>
        <p:txBody>
          <a:bodyPr anchor="t" rtlCol="false" tIns="0" lIns="0" bIns="0" rIns="0">
            <a:spAutoFit/>
          </a:bodyPr>
          <a:lstStyle/>
          <a:p>
            <a:pPr algn="ctr">
              <a:lnSpc>
                <a:spcPts val="2659"/>
              </a:lnSpc>
            </a:pPr>
            <a:r>
              <a:rPr lang="en-US" sz="1899">
                <a:solidFill>
                  <a:srgbClr val="000000"/>
                </a:solidFill>
                <a:latin typeface="Open Sans Light"/>
                <a:ea typeface="Open Sans Light"/>
                <a:cs typeface="Open Sans Light"/>
                <a:sym typeface="Open Sans Light"/>
              </a:rPr>
              <a:t>Y. K. Ang, A. Talei, I. Zahidi, and A. Rashidi, “Past, Present, and Future of Using Neuro-Fuzzy Systems for Hydrological Modeling and Forecasting,” Hydrology, vol. 10, no. 2, Feb. 2023, doi: 10.3390/hydrology10020036.</a:t>
            </a:r>
          </a:p>
          <a:p>
            <a:pPr algn="ctr">
              <a:lnSpc>
                <a:spcPts val="2659"/>
              </a:lnSpc>
              <a:spcBef>
                <a:spcPct val="0"/>
              </a:spcBef>
            </a:pPr>
          </a:p>
        </p:txBody>
      </p:sp>
      <p:sp>
        <p:nvSpPr>
          <p:cNvPr name="TextBox 13" id="13"/>
          <p:cNvSpPr txBox="true"/>
          <p:nvPr/>
        </p:nvSpPr>
        <p:spPr>
          <a:xfrm rot="0">
            <a:off x="4149446" y="7242273"/>
            <a:ext cx="10053232" cy="978406"/>
          </a:xfrm>
          <a:prstGeom prst="rect">
            <a:avLst/>
          </a:prstGeom>
        </p:spPr>
        <p:txBody>
          <a:bodyPr anchor="t" rtlCol="false" tIns="0" lIns="0" bIns="0" rIns="0">
            <a:spAutoFit/>
          </a:bodyPr>
          <a:lstStyle/>
          <a:p>
            <a:pPr algn="ctr">
              <a:lnSpc>
                <a:spcPts val="2606"/>
              </a:lnSpc>
              <a:spcBef>
                <a:spcPct val="0"/>
              </a:spcBef>
            </a:pPr>
            <a:r>
              <a:rPr lang="en-US" sz="1861">
                <a:solidFill>
                  <a:srgbClr val="000000"/>
                </a:solidFill>
                <a:latin typeface="Open Sans Light"/>
                <a:ea typeface="Open Sans Light"/>
                <a:cs typeface="Open Sans Light"/>
                <a:sym typeface="Open Sans Light"/>
              </a:rPr>
              <a:t>Q. Zhu, S. M. Wang, and Y. Q. Ni, “A Review of Levitation Control Methods for Low- and Medium-Speed Maglev Systems,” Mar. 01, 2024, Multidisciplinary Digital Publishing Institute (MDPI). doi: 10.3390/buildings14030837.</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7776346" y="1028700"/>
            <a:ext cx="2987581" cy="8505570"/>
          </a:xfrm>
          <a:custGeom>
            <a:avLst/>
            <a:gdLst/>
            <a:ahLst/>
            <a:cxnLst/>
            <a:rect r="r" b="b" t="t" l="l"/>
            <a:pathLst>
              <a:path h="8505570" w="2987581">
                <a:moveTo>
                  <a:pt x="0" y="0"/>
                </a:moveTo>
                <a:lnTo>
                  <a:pt x="2987582" y="0"/>
                </a:lnTo>
                <a:lnTo>
                  <a:pt x="2987582" y="8505570"/>
                </a:lnTo>
                <a:lnTo>
                  <a:pt x="0" y="8505570"/>
                </a:lnTo>
                <a:lnTo>
                  <a:pt x="0" y="0"/>
                </a:lnTo>
                <a:close/>
              </a:path>
            </a:pathLst>
          </a:custGeom>
          <a:blipFill>
            <a:blip r:embed="rId7"/>
            <a:stretch>
              <a:fillRect l="0" t="0" r="0" b="0"/>
            </a:stretch>
          </a:blipFill>
        </p:spPr>
      </p:sp>
      <p:sp>
        <p:nvSpPr>
          <p:cNvPr name="TextBox 11" id="11"/>
          <p:cNvSpPr txBox="true"/>
          <p:nvPr/>
        </p:nvSpPr>
        <p:spPr>
          <a:xfrm rot="0">
            <a:off x="710715" y="571056"/>
            <a:ext cx="5174605" cy="1069679"/>
          </a:xfrm>
          <a:prstGeom prst="rect">
            <a:avLst/>
          </a:prstGeom>
        </p:spPr>
        <p:txBody>
          <a:bodyPr anchor="t" rtlCol="false" tIns="0" lIns="0" bIns="0" rIns="0">
            <a:spAutoFit/>
          </a:bodyPr>
          <a:lstStyle/>
          <a:p>
            <a:pPr algn="ctr">
              <a:lnSpc>
                <a:spcPts val="8766"/>
              </a:lnSpc>
            </a:pPr>
            <a:r>
              <a:rPr lang="en-US" b="true" sz="6261" i="true">
                <a:solidFill>
                  <a:srgbClr val="1211CA"/>
                </a:solidFill>
                <a:latin typeface="Open Sans Bold Italics"/>
                <a:ea typeface="Open Sans Bold Italics"/>
                <a:cs typeface="Open Sans Bold Italics"/>
                <a:sym typeface="Open Sans Bold Italics"/>
              </a:rPr>
              <a:t>Flow Program</a:t>
            </a:r>
          </a:p>
        </p:txBody>
      </p:sp>
      <p:sp>
        <p:nvSpPr>
          <p:cNvPr name="TextBox 12" id="12"/>
          <p:cNvSpPr txBox="true"/>
          <p:nvPr/>
        </p:nvSpPr>
        <p:spPr>
          <a:xfrm rot="0">
            <a:off x="13392352" y="7211121"/>
            <a:ext cx="4193823" cy="2656840"/>
          </a:xfrm>
          <a:prstGeom prst="rect">
            <a:avLst/>
          </a:prstGeom>
        </p:spPr>
        <p:txBody>
          <a:bodyPr anchor="t" rtlCol="false" tIns="0" lIns="0" bIns="0" rIns="0">
            <a:spAutoFit/>
          </a:bodyPr>
          <a:lstStyle/>
          <a:p>
            <a:pPr algn="ctr">
              <a:lnSpc>
                <a:spcPts val="2659"/>
              </a:lnSpc>
            </a:pPr>
            <a:r>
              <a:rPr lang="en-US" sz="1899">
                <a:solidFill>
                  <a:srgbClr val="000000"/>
                </a:solidFill>
                <a:latin typeface="Open Sans Light"/>
                <a:ea typeface="Open Sans Light"/>
                <a:cs typeface="Open Sans Light"/>
                <a:sym typeface="Open Sans Light"/>
              </a:rPr>
              <a:t>Y. K. Ang, A. Talei, I. Zahidi, and A. Rashidi, “Past, Present, and Future of Using Neuro-Fuzzy Systems for Hydrological Modeling and Forecasting,” Hydrology, vol. 10, no. 2, Feb. 2023, doi: 10.3390/hydrology10020036.</a:t>
            </a:r>
          </a:p>
          <a:p>
            <a:pPr algn="ctr">
              <a:lnSpc>
                <a:spcPts val="265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3493371" y="3342362"/>
            <a:ext cx="11301259" cy="3602276"/>
          </a:xfrm>
          <a:custGeom>
            <a:avLst/>
            <a:gdLst/>
            <a:ahLst/>
            <a:cxnLst/>
            <a:rect r="r" b="b" t="t" l="l"/>
            <a:pathLst>
              <a:path h="3602276" w="11301259">
                <a:moveTo>
                  <a:pt x="0" y="0"/>
                </a:moveTo>
                <a:lnTo>
                  <a:pt x="11301258" y="0"/>
                </a:lnTo>
                <a:lnTo>
                  <a:pt x="11301258" y="3602276"/>
                </a:lnTo>
                <a:lnTo>
                  <a:pt x="0" y="3602276"/>
                </a:lnTo>
                <a:lnTo>
                  <a:pt x="0" y="0"/>
                </a:lnTo>
                <a:close/>
              </a:path>
            </a:pathLst>
          </a:custGeom>
          <a:blipFill>
            <a:blip r:embed="rId7"/>
            <a:stretch>
              <a:fillRect l="0" t="0" r="0" b="0"/>
            </a:stretch>
          </a:blipFill>
        </p:spPr>
      </p:sp>
      <p:sp>
        <p:nvSpPr>
          <p:cNvPr name="TextBox 11" id="11"/>
          <p:cNvSpPr txBox="true"/>
          <p:nvPr/>
        </p:nvSpPr>
        <p:spPr>
          <a:xfrm rot="0">
            <a:off x="1526376" y="571056"/>
            <a:ext cx="6845424" cy="1069679"/>
          </a:xfrm>
          <a:prstGeom prst="rect">
            <a:avLst/>
          </a:prstGeom>
        </p:spPr>
        <p:txBody>
          <a:bodyPr anchor="t" rtlCol="false" tIns="0" lIns="0" bIns="0" rIns="0">
            <a:spAutoFit/>
          </a:bodyPr>
          <a:lstStyle/>
          <a:p>
            <a:pPr algn="ctr">
              <a:lnSpc>
                <a:spcPts val="8766"/>
              </a:lnSpc>
            </a:pPr>
            <a:r>
              <a:rPr lang="en-US" b="true" sz="6261" i="true">
                <a:solidFill>
                  <a:srgbClr val="1211CA"/>
                </a:solidFill>
                <a:latin typeface="Open Sans Bold Italics"/>
                <a:ea typeface="Open Sans Bold Italics"/>
                <a:cs typeface="Open Sans Bold Italics"/>
                <a:sym typeface="Open Sans Bold Italics"/>
              </a:rPr>
              <a:t>Simplified Kalman</a:t>
            </a:r>
          </a:p>
        </p:txBody>
      </p:sp>
      <p:sp>
        <p:nvSpPr>
          <p:cNvPr name="TextBox 12" id="12"/>
          <p:cNvSpPr txBox="true"/>
          <p:nvPr/>
        </p:nvSpPr>
        <p:spPr>
          <a:xfrm rot="0">
            <a:off x="1470322" y="8532540"/>
            <a:ext cx="14579040" cy="1171967"/>
          </a:xfrm>
          <a:prstGeom prst="rect">
            <a:avLst/>
          </a:prstGeom>
        </p:spPr>
        <p:txBody>
          <a:bodyPr anchor="t" rtlCol="false" tIns="0" lIns="0" bIns="0" rIns="0">
            <a:spAutoFit/>
          </a:bodyPr>
          <a:lstStyle/>
          <a:p>
            <a:pPr algn="ctr">
              <a:lnSpc>
                <a:spcPts val="3149"/>
              </a:lnSpc>
            </a:pPr>
            <a:r>
              <a:rPr lang="en-US" sz="2249">
                <a:solidFill>
                  <a:srgbClr val="101010"/>
                </a:solidFill>
                <a:latin typeface="Canva Sans"/>
                <a:ea typeface="Canva Sans"/>
                <a:cs typeface="Canva Sans"/>
                <a:sym typeface="Canva Sans"/>
              </a:rPr>
              <a:t>J. Du, C. Gerdtman, and M. Lindén, “Signal quality improvement algorithms for MEMS gyroscope-based human motion analysis systems: A systematic review,” Apr. 06, 2018, MDPI AG. doi: 10.3390/s18041123.</a:t>
            </a:r>
          </a:p>
          <a:p>
            <a:pPr algn="ctr">
              <a:lnSpc>
                <a:spcPts val="314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2605801" y="5915774"/>
            <a:ext cx="6548653" cy="4371226"/>
          </a:xfrm>
          <a:custGeom>
            <a:avLst/>
            <a:gdLst/>
            <a:ahLst/>
            <a:cxnLst/>
            <a:rect r="r" b="b" t="t" l="l"/>
            <a:pathLst>
              <a:path h="4371226" w="6548653">
                <a:moveTo>
                  <a:pt x="0" y="0"/>
                </a:moveTo>
                <a:lnTo>
                  <a:pt x="6548653" y="0"/>
                </a:lnTo>
                <a:lnTo>
                  <a:pt x="6548653" y="4371226"/>
                </a:lnTo>
                <a:lnTo>
                  <a:pt x="0" y="4371226"/>
                </a:lnTo>
                <a:lnTo>
                  <a:pt x="0" y="0"/>
                </a:lnTo>
                <a:close/>
              </a:path>
            </a:pathLst>
          </a:custGeom>
          <a:blipFill>
            <a:blip r:embed="rId7"/>
            <a:stretch>
              <a:fillRect l="0" t="0" r="0" b="0"/>
            </a:stretch>
          </a:blipFill>
        </p:spPr>
      </p:sp>
      <p:sp>
        <p:nvSpPr>
          <p:cNvPr name="Freeform 11" id="11"/>
          <p:cNvSpPr/>
          <p:nvPr/>
        </p:nvSpPr>
        <p:spPr>
          <a:xfrm flipH="false" flipV="false" rot="0">
            <a:off x="1171097" y="3757572"/>
            <a:ext cx="16088203" cy="4343815"/>
          </a:xfrm>
          <a:custGeom>
            <a:avLst/>
            <a:gdLst/>
            <a:ahLst/>
            <a:cxnLst/>
            <a:rect r="r" b="b" t="t" l="l"/>
            <a:pathLst>
              <a:path h="4343815" w="16088203">
                <a:moveTo>
                  <a:pt x="0" y="0"/>
                </a:moveTo>
                <a:lnTo>
                  <a:pt x="16088203" y="0"/>
                </a:lnTo>
                <a:lnTo>
                  <a:pt x="16088203" y="4343815"/>
                </a:lnTo>
                <a:lnTo>
                  <a:pt x="0" y="4343815"/>
                </a:lnTo>
                <a:lnTo>
                  <a:pt x="0" y="0"/>
                </a:lnTo>
                <a:close/>
              </a:path>
            </a:pathLst>
          </a:custGeom>
          <a:blipFill>
            <a:blip r:embed="rId8"/>
            <a:stretch>
              <a:fillRect l="0" t="0" r="0" b="0"/>
            </a:stretch>
          </a:blipFill>
        </p:spPr>
      </p:sp>
      <p:sp>
        <p:nvSpPr>
          <p:cNvPr name="TextBox 12" id="12"/>
          <p:cNvSpPr txBox="true"/>
          <p:nvPr/>
        </p:nvSpPr>
        <p:spPr>
          <a:xfrm rot="0">
            <a:off x="0" y="571056"/>
            <a:ext cx="9898176" cy="2174579"/>
          </a:xfrm>
          <a:prstGeom prst="rect">
            <a:avLst/>
          </a:prstGeom>
        </p:spPr>
        <p:txBody>
          <a:bodyPr anchor="t" rtlCol="false" tIns="0" lIns="0" bIns="0" rIns="0">
            <a:spAutoFit/>
          </a:bodyPr>
          <a:lstStyle/>
          <a:p>
            <a:pPr algn="ctr">
              <a:lnSpc>
                <a:spcPts val="8766"/>
              </a:lnSpc>
            </a:pPr>
            <a:r>
              <a:rPr lang="en-US" b="true" sz="6261" i="true">
                <a:solidFill>
                  <a:srgbClr val="1211CA"/>
                </a:solidFill>
                <a:latin typeface="Open Sans Bold Italics"/>
                <a:ea typeface="Open Sans Bold Italics"/>
                <a:cs typeface="Open Sans Bold Italics"/>
                <a:sym typeface="Open Sans Bold Italics"/>
              </a:rPr>
              <a:t>Discrite Kalman Control System</a:t>
            </a:r>
          </a:p>
        </p:txBody>
      </p:sp>
      <p:sp>
        <p:nvSpPr>
          <p:cNvPr name="TextBox 13" id="13"/>
          <p:cNvSpPr txBox="true"/>
          <p:nvPr/>
        </p:nvSpPr>
        <p:spPr>
          <a:xfrm rot="0">
            <a:off x="1028700" y="8531712"/>
            <a:ext cx="12370887" cy="1568968"/>
          </a:xfrm>
          <a:prstGeom prst="rect">
            <a:avLst/>
          </a:prstGeom>
        </p:spPr>
        <p:txBody>
          <a:bodyPr anchor="t" rtlCol="false" tIns="0" lIns="0" bIns="0" rIns="0">
            <a:spAutoFit/>
          </a:bodyPr>
          <a:lstStyle/>
          <a:p>
            <a:pPr algn="ctr">
              <a:lnSpc>
                <a:spcPts val="3149"/>
              </a:lnSpc>
            </a:pPr>
            <a:r>
              <a:rPr lang="en-US" sz="2249">
                <a:solidFill>
                  <a:srgbClr val="101010"/>
                </a:solidFill>
                <a:latin typeface="Canva Sans"/>
                <a:ea typeface="Canva Sans"/>
                <a:cs typeface="Canva Sans"/>
                <a:sym typeface="Canva Sans"/>
              </a:rPr>
              <a:t>J. Du, C. Gerdtman, and M. Lindén, “Signal quality improvement algorithms for MEMS gyroscope-based human motion analysis systems: A systematic review,” Apr. 06, 2018, MDPI AG. doi: 10.3390/s18041123.</a:t>
            </a:r>
          </a:p>
          <a:p>
            <a:pPr algn="ctr">
              <a:lnSpc>
                <a:spcPts val="314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2605801" y="5915774"/>
            <a:ext cx="6548653" cy="4371226"/>
          </a:xfrm>
          <a:custGeom>
            <a:avLst/>
            <a:gdLst/>
            <a:ahLst/>
            <a:cxnLst/>
            <a:rect r="r" b="b" t="t" l="l"/>
            <a:pathLst>
              <a:path h="4371226" w="6548653">
                <a:moveTo>
                  <a:pt x="0" y="0"/>
                </a:moveTo>
                <a:lnTo>
                  <a:pt x="6548653" y="0"/>
                </a:lnTo>
                <a:lnTo>
                  <a:pt x="6548653" y="4371226"/>
                </a:lnTo>
                <a:lnTo>
                  <a:pt x="0" y="4371226"/>
                </a:lnTo>
                <a:lnTo>
                  <a:pt x="0" y="0"/>
                </a:lnTo>
                <a:close/>
              </a:path>
            </a:pathLst>
          </a:custGeom>
          <a:blipFill>
            <a:blip r:embed="rId7"/>
            <a:stretch>
              <a:fillRect l="0" t="0" r="0" b="0"/>
            </a:stretch>
          </a:blipFill>
        </p:spPr>
      </p:sp>
      <p:sp>
        <p:nvSpPr>
          <p:cNvPr name="TextBox 11" id="11"/>
          <p:cNvSpPr txBox="true"/>
          <p:nvPr/>
        </p:nvSpPr>
        <p:spPr>
          <a:xfrm rot="0">
            <a:off x="496397" y="449852"/>
            <a:ext cx="12109404" cy="1069679"/>
          </a:xfrm>
          <a:prstGeom prst="rect">
            <a:avLst/>
          </a:prstGeom>
        </p:spPr>
        <p:txBody>
          <a:bodyPr anchor="t" rtlCol="false" tIns="0" lIns="0" bIns="0" rIns="0">
            <a:spAutoFit/>
          </a:bodyPr>
          <a:lstStyle/>
          <a:p>
            <a:pPr algn="ctr">
              <a:lnSpc>
                <a:spcPts val="8766"/>
              </a:lnSpc>
            </a:pPr>
            <a:r>
              <a:rPr lang="en-US" b="true" sz="6261" i="true">
                <a:solidFill>
                  <a:srgbClr val="1211CA"/>
                </a:solidFill>
                <a:latin typeface="Open Sans Bold Italics"/>
                <a:ea typeface="Open Sans Bold Italics"/>
                <a:cs typeface="Open Sans Bold Italics"/>
                <a:sym typeface="Open Sans Bold Italics"/>
              </a:rPr>
              <a:t>Discrite Kalman Control System</a:t>
            </a:r>
          </a:p>
        </p:txBody>
      </p:sp>
      <p:sp>
        <p:nvSpPr>
          <p:cNvPr name="TextBox 12" id="12"/>
          <p:cNvSpPr txBox="true"/>
          <p:nvPr/>
        </p:nvSpPr>
        <p:spPr>
          <a:xfrm rot="0">
            <a:off x="874875" y="2579196"/>
            <a:ext cx="5956726" cy="1571313"/>
          </a:xfrm>
          <a:prstGeom prst="rect">
            <a:avLst/>
          </a:prstGeom>
        </p:spPr>
        <p:txBody>
          <a:bodyPr anchor="t" rtlCol="false" tIns="0" lIns="0" bIns="0" rIns="0">
            <a:spAutoFit/>
          </a:bodyPr>
          <a:lstStyle/>
          <a:p>
            <a:pPr algn="just">
              <a:lnSpc>
                <a:spcPts val="3180"/>
              </a:lnSpc>
            </a:pPr>
            <a:r>
              <a:rPr lang="en-US" sz="2272" b="true">
                <a:solidFill>
                  <a:srgbClr val="101010"/>
                </a:solidFill>
                <a:latin typeface="Open Sans Bold"/>
                <a:ea typeface="Open Sans Bold"/>
                <a:cs typeface="Open Sans Bold"/>
                <a:sym typeface="Open Sans Bold"/>
              </a:rPr>
              <a:t>1. Zk (Measured angular rate as input)</a:t>
            </a:r>
          </a:p>
          <a:p>
            <a:pPr algn="just">
              <a:lnSpc>
                <a:spcPts val="3180"/>
              </a:lnSpc>
            </a:pPr>
            <a:r>
              <a:rPr lang="en-US" sz="2272" b="true">
                <a:solidFill>
                  <a:srgbClr val="101010"/>
                </a:solidFill>
                <a:latin typeface="Open Sans Bold"/>
                <a:ea typeface="Open Sans Bold"/>
                <a:cs typeface="Open Sans Bold"/>
                <a:sym typeface="Open Sans Bold"/>
              </a:rPr>
              <a:t>2. Ks (Kalman Gain)</a:t>
            </a:r>
          </a:p>
          <a:p>
            <a:pPr algn="just">
              <a:lnSpc>
                <a:spcPts val="3180"/>
              </a:lnSpc>
            </a:pPr>
            <a:r>
              <a:rPr lang="en-US" sz="2272" b="true">
                <a:solidFill>
                  <a:srgbClr val="101010"/>
                </a:solidFill>
                <a:latin typeface="Open Sans Bold"/>
                <a:ea typeface="Open Sans Bold"/>
                <a:cs typeface="Open Sans Bold"/>
                <a:sym typeface="Open Sans Bold"/>
              </a:rPr>
              <a:t>3. B (Input Scaling or System Parameter)</a:t>
            </a:r>
          </a:p>
          <a:p>
            <a:pPr algn="just">
              <a:lnSpc>
                <a:spcPts val="3180"/>
              </a:lnSpc>
              <a:spcBef>
                <a:spcPct val="0"/>
              </a:spcBef>
            </a:pPr>
            <a:r>
              <a:rPr lang="en-US" b="true" sz="2272">
                <a:solidFill>
                  <a:srgbClr val="101010"/>
                </a:solidFill>
                <a:latin typeface="Open Sans Bold"/>
                <a:ea typeface="Open Sans Bold"/>
                <a:cs typeface="Open Sans Bold"/>
                <a:sym typeface="Open Sans Bold"/>
              </a:rPr>
              <a:t>4. Z-1 ] (State Memory or Delay Unit)</a:t>
            </a:r>
          </a:p>
        </p:txBody>
      </p:sp>
      <p:sp>
        <p:nvSpPr>
          <p:cNvPr name="TextBox 13" id="13"/>
          <p:cNvSpPr txBox="true"/>
          <p:nvPr/>
        </p:nvSpPr>
        <p:spPr>
          <a:xfrm rot="0">
            <a:off x="196865" y="4817259"/>
            <a:ext cx="14692350" cy="4780915"/>
          </a:xfrm>
          <a:prstGeom prst="rect">
            <a:avLst/>
          </a:prstGeom>
        </p:spPr>
        <p:txBody>
          <a:bodyPr anchor="t" rtlCol="false" tIns="0" lIns="0" bIns="0" rIns="0">
            <a:spAutoFit/>
          </a:bodyPr>
          <a:lstStyle/>
          <a:p>
            <a:pPr algn="just">
              <a:lnSpc>
                <a:spcPts val="4759"/>
              </a:lnSpc>
            </a:pPr>
            <a:r>
              <a:rPr lang="en-US" sz="3399">
                <a:solidFill>
                  <a:srgbClr val="000000"/>
                </a:solidFill>
                <a:latin typeface="Canva Sans"/>
                <a:ea typeface="Canva Sans"/>
                <a:cs typeface="Canva Sans"/>
                <a:sym typeface="Canva Sans"/>
              </a:rPr>
              <a:t>Proses Kalman filter dimulai dengan input Zk, yaitu data kecepatan sudut dari sensor. Error residual (e) dihitung dengan membandingkan input dengan estimasi sebelumnya. Kemudian Kalman Gain (Ks)  digunakan untuk menentukan kontribusi error terhadap pembaruan estimasi. State Xk diperbarui dengan hasil estimasi yang dikoreksi, menghasilkan output Wk, yaitu estimasi kecepatan sudut yang telah difilter. Proses ini menggambarkan siklus prediksi dan koreksi dalam discrete Kalman filter untuk menghasilkan estimasi yang lebih akurat.</a:t>
            </a:r>
          </a:p>
        </p:txBody>
      </p:sp>
      <p:sp>
        <p:nvSpPr>
          <p:cNvPr name="TextBox 14" id="14"/>
          <p:cNvSpPr txBox="true"/>
          <p:nvPr/>
        </p:nvSpPr>
        <p:spPr>
          <a:xfrm rot="0">
            <a:off x="7543040" y="2204815"/>
            <a:ext cx="6208098" cy="1945694"/>
          </a:xfrm>
          <a:prstGeom prst="rect">
            <a:avLst/>
          </a:prstGeom>
        </p:spPr>
        <p:txBody>
          <a:bodyPr anchor="t" rtlCol="false" tIns="0" lIns="0" bIns="0" rIns="0">
            <a:spAutoFit/>
          </a:bodyPr>
          <a:lstStyle/>
          <a:p>
            <a:pPr algn="just">
              <a:lnSpc>
                <a:spcPts val="3126"/>
              </a:lnSpc>
            </a:pPr>
          </a:p>
          <a:p>
            <a:pPr algn="just">
              <a:lnSpc>
                <a:spcPts val="3126"/>
              </a:lnSpc>
            </a:pPr>
            <a:r>
              <a:rPr lang="en-US" sz="2233" b="true">
                <a:solidFill>
                  <a:srgbClr val="101010"/>
                </a:solidFill>
                <a:latin typeface="Open Sans Bold"/>
                <a:ea typeface="Open Sans Bold"/>
                <a:cs typeface="Open Sans Bold"/>
                <a:sym typeface="Open Sans Bold"/>
              </a:rPr>
              <a:t>5. Xh (State Variable)</a:t>
            </a:r>
          </a:p>
          <a:p>
            <a:pPr algn="just">
              <a:lnSpc>
                <a:spcPts val="3126"/>
              </a:lnSpc>
            </a:pPr>
            <a:r>
              <a:rPr lang="en-US" sz="2233" b="true">
                <a:solidFill>
                  <a:srgbClr val="101010"/>
                </a:solidFill>
                <a:latin typeface="Open Sans Bold"/>
                <a:ea typeface="Open Sans Bold"/>
                <a:cs typeface="Open Sans Bold"/>
                <a:sym typeface="Open Sans Bold"/>
              </a:rPr>
              <a:t>6. A (State Transition Parameter)</a:t>
            </a:r>
          </a:p>
          <a:p>
            <a:pPr algn="just">
              <a:lnSpc>
                <a:spcPts val="3126"/>
              </a:lnSpc>
            </a:pPr>
            <a:r>
              <a:rPr lang="en-US" sz="2233" b="true">
                <a:solidFill>
                  <a:srgbClr val="101010"/>
                </a:solidFill>
                <a:latin typeface="Open Sans Bold"/>
                <a:ea typeface="Open Sans Bold"/>
                <a:cs typeface="Open Sans Bold"/>
                <a:sym typeface="Open Sans Bold"/>
              </a:rPr>
              <a:t>7. e (Error or Residual Signal)</a:t>
            </a:r>
          </a:p>
          <a:p>
            <a:pPr algn="just">
              <a:lnSpc>
                <a:spcPts val="3126"/>
              </a:lnSpc>
              <a:spcBef>
                <a:spcPct val="0"/>
              </a:spcBef>
            </a:pPr>
            <a:r>
              <a:rPr lang="en-US" b="true" sz="2233">
                <a:solidFill>
                  <a:srgbClr val="101010"/>
                </a:solidFill>
                <a:latin typeface="Open Sans Bold"/>
                <a:ea typeface="Open Sans Bold"/>
                <a:cs typeface="Open Sans Bold"/>
                <a:sym typeface="Open Sans Bold"/>
              </a:rPr>
              <a:t>8. Wk (Estimated angular rate as 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13889" y="4107750"/>
            <a:ext cx="2968123" cy="3062505"/>
            <a:chOff x="0" y="0"/>
            <a:chExt cx="781728" cy="806586"/>
          </a:xfrm>
        </p:grpSpPr>
        <p:sp>
          <p:nvSpPr>
            <p:cNvPr name="Freeform 3" id="3"/>
            <p:cNvSpPr/>
            <p:nvPr/>
          </p:nvSpPr>
          <p:spPr>
            <a:xfrm flipH="false" flipV="false" rot="0">
              <a:off x="0" y="0"/>
              <a:ext cx="781728" cy="806586"/>
            </a:xfrm>
            <a:custGeom>
              <a:avLst/>
              <a:gdLst/>
              <a:ahLst/>
              <a:cxnLst/>
              <a:rect r="r" b="b" t="t" l="l"/>
              <a:pathLst>
                <a:path h="806586" w="781728">
                  <a:moveTo>
                    <a:pt x="133026" y="0"/>
                  </a:moveTo>
                  <a:lnTo>
                    <a:pt x="648702" y="0"/>
                  </a:lnTo>
                  <a:cubicBezTo>
                    <a:pt x="722170" y="0"/>
                    <a:pt x="781728" y="59558"/>
                    <a:pt x="781728" y="133026"/>
                  </a:cubicBezTo>
                  <a:lnTo>
                    <a:pt x="781728" y="673559"/>
                  </a:lnTo>
                  <a:cubicBezTo>
                    <a:pt x="781728" y="747028"/>
                    <a:pt x="722170" y="806586"/>
                    <a:pt x="648702" y="806586"/>
                  </a:cubicBezTo>
                  <a:lnTo>
                    <a:pt x="133026" y="806586"/>
                  </a:lnTo>
                  <a:cubicBezTo>
                    <a:pt x="59558" y="806586"/>
                    <a:pt x="0" y="747028"/>
                    <a:pt x="0" y="673559"/>
                  </a:cubicBezTo>
                  <a:lnTo>
                    <a:pt x="0" y="133026"/>
                  </a:lnTo>
                  <a:cubicBezTo>
                    <a:pt x="0" y="59558"/>
                    <a:pt x="59558" y="0"/>
                    <a:pt x="133026" y="0"/>
                  </a:cubicBezTo>
                  <a:close/>
                </a:path>
              </a:pathLst>
            </a:custGeom>
            <a:solidFill>
              <a:srgbClr val="CDCDCD"/>
            </a:solidFill>
          </p:spPr>
        </p:sp>
        <p:sp>
          <p:nvSpPr>
            <p:cNvPr name="TextBox 4" id="4"/>
            <p:cNvSpPr txBox="true"/>
            <p:nvPr/>
          </p:nvSpPr>
          <p:spPr>
            <a:xfrm>
              <a:off x="0" y="-38100"/>
              <a:ext cx="781728" cy="84468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74290" y="4060559"/>
            <a:ext cx="2968123" cy="3062505"/>
            <a:chOff x="0" y="0"/>
            <a:chExt cx="781728" cy="806586"/>
          </a:xfrm>
        </p:grpSpPr>
        <p:sp>
          <p:nvSpPr>
            <p:cNvPr name="Freeform 6" id="6"/>
            <p:cNvSpPr/>
            <p:nvPr/>
          </p:nvSpPr>
          <p:spPr>
            <a:xfrm flipH="false" flipV="false" rot="0">
              <a:off x="0" y="0"/>
              <a:ext cx="781728" cy="806586"/>
            </a:xfrm>
            <a:custGeom>
              <a:avLst/>
              <a:gdLst/>
              <a:ahLst/>
              <a:cxnLst/>
              <a:rect r="r" b="b" t="t" l="l"/>
              <a:pathLst>
                <a:path h="806586" w="781728">
                  <a:moveTo>
                    <a:pt x="133026" y="0"/>
                  </a:moveTo>
                  <a:lnTo>
                    <a:pt x="648702" y="0"/>
                  </a:lnTo>
                  <a:cubicBezTo>
                    <a:pt x="722170" y="0"/>
                    <a:pt x="781728" y="59558"/>
                    <a:pt x="781728" y="133026"/>
                  </a:cubicBezTo>
                  <a:lnTo>
                    <a:pt x="781728" y="673559"/>
                  </a:lnTo>
                  <a:cubicBezTo>
                    <a:pt x="781728" y="747028"/>
                    <a:pt x="722170" y="806586"/>
                    <a:pt x="648702" y="806586"/>
                  </a:cubicBezTo>
                  <a:lnTo>
                    <a:pt x="133026" y="806586"/>
                  </a:lnTo>
                  <a:cubicBezTo>
                    <a:pt x="59558" y="806586"/>
                    <a:pt x="0" y="747028"/>
                    <a:pt x="0" y="673559"/>
                  </a:cubicBezTo>
                  <a:lnTo>
                    <a:pt x="0" y="133026"/>
                  </a:lnTo>
                  <a:cubicBezTo>
                    <a:pt x="0" y="59558"/>
                    <a:pt x="59558" y="0"/>
                    <a:pt x="133026" y="0"/>
                  </a:cubicBezTo>
                  <a:close/>
                </a:path>
              </a:pathLst>
            </a:custGeom>
            <a:solidFill>
              <a:srgbClr val="CDCDCD"/>
            </a:solidFill>
          </p:spPr>
        </p:sp>
        <p:sp>
          <p:nvSpPr>
            <p:cNvPr name="TextBox 7" id="7"/>
            <p:cNvSpPr txBox="true"/>
            <p:nvPr/>
          </p:nvSpPr>
          <p:spPr>
            <a:xfrm>
              <a:off x="0" y="-38100"/>
              <a:ext cx="781728" cy="84468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385339" y="4107750"/>
            <a:ext cx="2968123" cy="3062505"/>
            <a:chOff x="0" y="0"/>
            <a:chExt cx="781728" cy="806586"/>
          </a:xfrm>
        </p:grpSpPr>
        <p:sp>
          <p:nvSpPr>
            <p:cNvPr name="Freeform 9" id="9"/>
            <p:cNvSpPr/>
            <p:nvPr/>
          </p:nvSpPr>
          <p:spPr>
            <a:xfrm flipH="false" flipV="false" rot="0">
              <a:off x="0" y="0"/>
              <a:ext cx="781728" cy="806586"/>
            </a:xfrm>
            <a:custGeom>
              <a:avLst/>
              <a:gdLst/>
              <a:ahLst/>
              <a:cxnLst/>
              <a:rect r="r" b="b" t="t" l="l"/>
              <a:pathLst>
                <a:path h="806586" w="781728">
                  <a:moveTo>
                    <a:pt x="133026" y="0"/>
                  </a:moveTo>
                  <a:lnTo>
                    <a:pt x="648702" y="0"/>
                  </a:lnTo>
                  <a:cubicBezTo>
                    <a:pt x="722170" y="0"/>
                    <a:pt x="781728" y="59558"/>
                    <a:pt x="781728" y="133026"/>
                  </a:cubicBezTo>
                  <a:lnTo>
                    <a:pt x="781728" y="673559"/>
                  </a:lnTo>
                  <a:cubicBezTo>
                    <a:pt x="781728" y="747028"/>
                    <a:pt x="722170" y="806586"/>
                    <a:pt x="648702" y="806586"/>
                  </a:cubicBezTo>
                  <a:lnTo>
                    <a:pt x="133026" y="806586"/>
                  </a:lnTo>
                  <a:cubicBezTo>
                    <a:pt x="59558" y="806586"/>
                    <a:pt x="0" y="747028"/>
                    <a:pt x="0" y="673559"/>
                  </a:cubicBezTo>
                  <a:lnTo>
                    <a:pt x="0" y="133026"/>
                  </a:lnTo>
                  <a:cubicBezTo>
                    <a:pt x="0" y="59558"/>
                    <a:pt x="59558" y="0"/>
                    <a:pt x="133026" y="0"/>
                  </a:cubicBezTo>
                  <a:close/>
                </a:path>
              </a:pathLst>
            </a:custGeom>
            <a:solidFill>
              <a:srgbClr val="CDCDCD"/>
            </a:solidFill>
          </p:spPr>
        </p:sp>
        <p:sp>
          <p:nvSpPr>
            <p:cNvPr name="TextBox 10" id="10"/>
            <p:cNvSpPr txBox="true"/>
            <p:nvPr/>
          </p:nvSpPr>
          <p:spPr>
            <a:xfrm>
              <a:off x="0" y="-38100"/>
              <a:ext cx="781728" cy="84468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896387" y="4107750"/>
            <a:ext cx="2968123" cy="3062505"/>
            <a:chOff x="0" y="0"/>
            <a:chExt cx="781728" cy="806586"/>
          </a:xfrm>
        </p:grpSpPr>
        <p:sp>
          <p:nvSpPr>
            <p:cNvPr name="Freeform 12" id="12"/>
            <p:cNvSpPr/>
            <p:nvPr/>
          </p:nvSpPr>
          <p:spPr>
            <a:xfrm flipH="false" flipV="false" rot="0">
              <a:off x="0" y="0"/>
              <a:ext cx="781728" cy="806586"/>
            </a:xfrm>
            <a:custGeom>
              <a:avLst/>
              <a:gdLst/>
              <a:ahLst/>
              <a:cxnLst/>
              <a:rect r="r" b="b" t="t" l="l"/>
              <a:pathLst>
                <a:path h="806586" w="781728">
                  <a:moveTo>
                    <a:pt x="133026" y="0"/>
                  </a:moveTo>
                  <a:lnTo>
                    <a:pt x="648702" y="0"/>
                  </a:lnTo>
                  <a:cubicBezTo>
                    <a:pt x="722170" y="0"/>
                    <a:pt x="781728" y="59558"/>
                    <a:pt x="781728" y="133026"/>
                  </a:cubicBezTo>
                  <a:lnTo>
                    <a:pt x="781728" y="673559"/>
                  </a:lnTo>
                  <a:cubicBezTo>
                    <a:pt x="781728" y="747028"/>
                    <a:pt x="722170" y="806586"/>
                    <a:pt x="648702" y="806586"/>
                  </a:cubicBezTo>
                  <a:lnTo>
                    <a:pt x="133026" y="806586"/>
                  </a:lnTo>
                  <a:cubicBezTo>
                    <a:pt x="59558" y="806586"/>
                    <a:pt x="0" y="747028"/>
                    <a:pt x="0" y="673559"/>
                  </a:cubicBezTo>
                  <a:lnTo>
                    <a:pt x="0" y="133026"/>
                  </a:lnTo>
                  <a:cubicBezTo>
                    <a:pt x="0" y="59558"/>
                    <a:pt x="59558" y="0"/>
                    <a:pt x="133026" y="0"/>
                  </a:cubicBezTo>
                  <a:close/>
                </a:path>
              </a:pathLst>
            </a:custGeom>
            <a:solidFill>
              <a:srgbClr val="CDCDCD"/>
            </a:solidFill>
          </p:spPr>
        </p:sp>
        <p:sp>
          <p:nvSpPr>
            <p:cNvPr name="TextBox 13" id="13"/>
            <p:cNvSpPr txBox="true"/>
            <p:nvPr/>
          </p:nvSpPr>
          <p:spPr>
            <a:xfrm>
              <a:off x="0" y="-38100"/>
              <a:ext cx="781728" cy="844686"/>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1407435" y="4060559"/>
            <a:ext cx="2968123" cy="3062505"/>
            <a:chOff x="0" y="0"/>
            <a:chExt cx="781728" cy="806586"/>
          </a:xfrm>
        </p:grpSpPr>
        <p:sp>
          <p:nvSpPr>
            <p:cNvPr name="Freeform 15" id="15"/>
            <p:cNvSpPr/>
            <p:nvPr/>
          </p:nvSpPr>
          <p:spPr>
            <a:xfrm flipH="false" flipV="false" rot="0">
              <a:off x="0" y="0"/>
              <a:ext cx="781728" cy="806586"/>
            </a:xfrm>
            <a:custGeom>
              <a:avLst/>
              <a:gdLst/>
              <a:ahLst/>
              <a:cxnLst/>
              <a:rect r="r" b="b" t="t" l="l"/>
              <a:pathLst>
                <a:path h="806586" w="781728">
                  <a:moveTo>
                    <a:pt x="133026" y="0"/>
                  </a:moveTo>
                  <a:lnTo>
                    <a:pt x="648702" y="0"/>
                  </a:lnTo>
                  <a:cubicBezTo>
                    <a:pt x="722170" y="0"/>
                    <a:pt x="781728" y="59558"/>
                    <a:pt x="781728" y="133026"/>
                  </a:cubicBezTo>
                  <a:lnTo>
                    <a:pt x="781728" y="673559"/>
                  </a:lnTo>
                  <a:cubicBezTo>
                    <a:pt x="781728" y="747028"/>
                    <a:pt x="722170" y="806586"/>
                    <a:pt x="648702" y="806586"/>
                  </a:cubicBezTo>
                  <a:lnTo>
                    <a:pt x="133026" y="806586"/>
                  </a:lnTo>
                  <a:cubicBezTo>
                    <a:pt x="59558" y="806586"/>
                    <a:pt x="0" y="747028"/>
                    <a:pt x="0" y="673559"/>
                  </a:cubicBezTo>
                  <a:lnTo>
                    <a:pt x="0" y="133026"/>
                  </a:lnTo>
                  <a:cubicBezTo>
                    <a:pt x="0" y="59558"/>
                    <a:pt x="59558" y="0"/>
                    <a:pt x="133026" y="0"/>
                  </a:cubicBezTo>
                  <a:close/>
                </a:path>
              </a:pathLst>
            </a:custGeom>
            <a:solidFill>
              <a:srgbClr val="CDCDCD"/>
            </a:solidFill>
          </p:spPr>
        </p:sp>
        <p:sp>
          <p:nvSpPr>
            <p:cNvPr name="TextBox 16" id="16"/>
            <p:cNvSpPr txBox="true"/>
            <p:nvPr/>
          </p:nvSpPr>
          <p:spPr>
            <a:xfrm>
              <a:off x="0" y="-38100"/>
              <a:ext cx="781728" cy="844686"/>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4500955" y="1866623"/>
            <a:ext cx="2758345" cy="245871"/>
            <a:chOff x="0" y="0"/>
            <a:chExt cx="726478" cy="64756"/>
          </a:xfrm>
        </p:grpSpPr>
        <p:sp>
          <p:nvSpPr>
            <p:cNvPr name="Freeform 18" id="18"/>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19" id="19"/>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4202678" y="573677"/>
            <a:ext cx="3056622" cy="1188262"/>
            <a:chOff x="0" y="0"/>
            <a:chExt cx="4075496" cy="1584349"/>
          </a:xfrm>
        </p:grpSpPr>
        <p:sp>
          <p:nvSpPr>
            <p:cNvPr name="Freeform 21" id="21"/>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23" id="23"/>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24" id="24"/>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25" id="25"/>
          <p:cNvSpPr txBox="true"/>
          <p:nvPr/>
        </p:nvSpPr>
        <p:spPr>
          <a:xfrm rot="0">
            <a:off x="6155974" y="2614569"/>
            <a:ext cx="6448950" cy="708787"/>
          </a:xfrm>
          <a:prstGeom prst="rect">
            <a:avLst/>
          </a:prstGeom>
        </p:spPr>
        <p:txBody>
          <a:bodyPr anchor="t" rtlCol="false" tIns="0" lIns="0" bIns="0" rIns="0">
            <a:spAutoFit/>
          </a:bodyPr>
          <a:lstStyle/>
          <a:p>
            <a:pPr algn="ctr">
              <a:lnSpc>
                <a:spcPts val="5264"/>
              </a:lnSpc>
            </a:pPr>
            <a:r>
              <a:rPr lang="en-US" b="true" sz="5600">
                <a:solidFill>
                  <a:srgbClr val="1211CA"/>
                </a:solidFill>
                <a:latin typeface="Montserrat Heavy"/>
                <a:ea typeface="Montserrat Heavy"/>
                <a:cs typeface="Montserrat Heavy"/>
                <a:sym typeface="Montserrat Heavy"/>
              </a:rPr>
              <a:t>Team </a:t>
            </a:r>
          </a:p>
        </p:txBody>
      </p:sp>
      <p:sp>
        <p:nvSpPr>
          <p:cNvPr name="TextBox 26" id="26"/>
          <p:cNvSpPr txBox="true"/>
          <p:nvPr/>
        </p:nvSpPr>
        <p:spPr>
          <a:xfrm rot="0">
            <a:off x="15299484" y="4204948"/>
            <a:ext cx="2197982" cy="4978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Anggota IV</a:t>
            </a:r>
          </a:p>
        </p:txBody>
      </p:sp>
      <p:sp>
        <p:nvSpPr>
          <p:cNvPr name="TextBox 27" id="27"/>
          <p:cNvSpPr txBox="true"/>
          <p:nvPr/>
        </p:nvSpPr>
        <p:spPr>
          <a:xfrm rot="0">
            <a:off x="4774480" y="4204948"/>
            <a:ext cx="2197982" cy="4978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Anggota I</a:t>
            </a:r>
          </a:p>
        </p:txBody>
      </p:sp>
      <p:sp>
        <p:nvSpPr>
          <p:cNvPr name="TextBox 28" id="28"/>
          <p:cNvSpPr txBox="true"/>
          <p:nvPr/>
        </p:nvSpPr>
        <p:spPr>
          <a:xfrm rot="0">
            <a:off x="8285528" y="4204948"/>
            <a:ext cx="2197982" cy="4978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Anggota II</a:t>
            </a:r>
          </a:p>
        </p:txBody>
      </p:sp>
      <p:sp>
        <p:nvSpPr>
          <p:cNvPr name="TextBox 29" id="29"/>
          <p:cNvSpPr txBox="true"/>
          <p:nvPr/>
        </p:nvSpPr>
        <p:spPr>
          <a:xfrm rot="0">
            <a:off x="11797960" y="4204948"/>
            <a:ext cx="2197982" cy="4978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Anggota III</a:t>
            </a:r>
          </a:p>
        </p:txBody>
      </p:sp>
      <p:sp>
        <p:nvSpPr>
          <p:cNvPr name="TextBox 30" id="30"/>
          <p:cNvSpPr txBox="true"/>
          <p:nvPr/>
        </p:nvSpPr>
        <p:spPr>
          <a:xfrm rot="0">
            <a:off x="1259361" y="4204948"/>
            <a:ext cx="2197982" cy="4978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Ketua</a:t>
            </a:r>
          </a:p>
        </p:txBody>
      </p:sp>
      <p:sp>
        <p:nvSpPr>
          <p:cNvPr name="TextBox 31" id="31"/>
          <p:cNvSpPr txBox="true"/>
          <p:nvPr/>
        </p:nvSpPr>
        <p:spPr>
          <a:xfrm rot="0">
            <a:off x="1268886" y="5086350"/>
            <a:ext cx="2197982" cy="15265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Taufiq Septiyawan Azhari</a:t>
            </a:r>
          </a:p>
        </p:txBody>
      </p:sp>
      <p:sp>
        <p:nvSpPr>
          <p:cNvPr name="TextBox 32" id="32"/>
          <p:cNvSpPr txBox="true"/>
          <p:nvPr/>
        </p:nvSpPr>
        <p:spPr>
          <a:xfrm rot="0">
            <a:off x="4770409" y="5086350"/>
            <a:ext cx="2197982" cy="15265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Jonathan Oktaviano Frizzy</a:t>
            </a:r>
          </a:p>
        </p:txBody>
      </p:sp>
      <p:sp>
        <p:nvSpPr>
          <p:cNvPr name="TextBox 33" id="33"/>
          <p:cNvSpPr txBox="true"/>
          <p:nvPr/>
        </p:nvSpPr>
        <p:spPr>
          <a:xfrm rot="0">
            <a:off x="8267862" y="5086350"/>
            <a:ext cx="2197982" cy="15265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Kevin Safrisal Maulana</a:t>
            </a:r>
          </a:p>
        </p:txBody>
      </p:sp>
      <p:sp>
        <p:nvSpPr>
          <p:cNvPr name="TextBox 34" id="34"/>
          <p:cNvSpPr txBox="true"/>
          <p:nvPr/>
        </p:nvSpPr>
        <p:spPr>
          <a:xfrm rot="0">
            <a:off x="11778910" y="5343525"/>
            <a:ext cx="2197982" cy="101220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Theo Andre Gunawan</a:t>
            </a:r>
          </a:p>
        </p:txBody>
      </p:sp>
      <p:sp>
        <p:nvSpPr>
          <p:cNvPr name="TextBox 35" id="35"/>
          <p:cNvSpPr txBox="true"/>
          <p:nvPr/>
        </p:nvSpPr>
        <p:spPr>
          <a:xfrm rot="0">
            <a:off x="15289959" y="5067300"/>
            <a:ext cx="2197982" cy="15265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Raihan Dzikry Wahidin</a:t>
            </a:r>
          </a:p>
        </p:txBody>
      </p:sp>
      <p:sp>
        <p:nvSpPr>
          <p:cNvPr name="TextBox 36" id="36"/>
          <p:cNvSpPr txBox="true"/>
          <p:nvPr/>
        </p:nvSpPr>
        <p:spPr>
          <a:xfrm rot="0">
            <a:off x="1259361" y="7318472"/>
            <a:ext cx="2197982" cy="101220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Electrical Design</a:t>
            </a:r>
          </a:p>
        </p:txBody>
      </p:sp>
      <p:sp>
        <p:nvSpPr>
          <p:cNvPr name="TextBox 37" id="37"/>
          <p:cNvSpPr txBox="true"/>
          <p:nvPr/>
        </p:nvSpPr>
        <p:spPr>
          <a:xfrm rot="0">
            <a:off x="4774480" y="7318472"/>
            <a:ext cx="2197982" cy="101220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Embedded</a:t>
            </a:r>
          </a:p>
          <a:p>
            <a:pPr algn="ctr">
              <a:lnSpc>
                <a:spcPts val="4059"/>
              </a:lnSpc>
            </a:pPr>
            <a:r>
              <a:rPr lang="en-US" sz="2899" b="true">
                <a:solidFill>
                  <a:srgbClr val="101010"/>
                </a:solidFill>
                <a:latin typeface="Open Sans Bold"/>
                <a:ea typeface="Open Sans Bold"/>
                <a:cs typeface="Open Sans Bold"/>
                <a:sym typeface="Open Sans Bold"/>
              </a:rPr>
              <a:t>System</a:t>
            </a:r>
          </a:p>
        </p:txBody>
      </p:sp>
      <p:sp>
        <p:nvSpPr>
          <p:cNvPr name="TextBox 38" id="38"/>
          <p:cNvSpPr txBox="true"/>
          <p:nvPr/>
        </p:nvSpPr>
        <p:spPr>
          <a:xfrm rot="0">
            <a:off x="8267862" y="7318472"/>
            <a:ext cx="2197982" cy="101220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Web</a:t>
            </a:r>
          </a:p>
          <a:p>
            <a:pPr algn="ctr">
              <a:lnSpc>
                <a:spcPts val="4059"/>
              </a:lnSpc>
            </a:pPr>
            <a:r>
              <a:rPr lang="en-US" sz="2899" b="true">
                <a:solidFill>
                  <a:srgbClr val="101010"/>
                </a:solidFill>
                <a:latin typeface="Open Sans Bold"/>
                <a:ea typeface="Open Sans Bold"/>
                <a:cs typeface="Open Sans Bold"/>
                <a:sym typeface="Open Sans Bold"/>
              </a:rPr>
              <a:t>Developer</a:t>
            </a:r>
          </a:p>
        </p:txBody>
      </p:sp>
      <p:sp>
        <p:nvSpPr>
          <p:cNvPr name="TextBox 39" id="39"/>
          <p:cNvSpPr txBox="true"/>
          <p:nvPr/>
        </p:nvSpPr>
        <p:spPr>
          <a:xfrm rot="0">
            <a:off x="11797960" y="7318472"/>
            <a:ext cx="2197982" cy="101220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Hardware</a:t>
            </a:r>
          </a:p>
          <a:p>
            <a:pPr algn="ctr">
              <a:lnSpc>
                <a:spcPts val="4059"/>
              </a:lnSpc>
            </a:pPr>
            <a:r>
              <a:rPr lang="en-US" sz="2899" b="true">
                <a:solidFill>
                  <a:srgbClr val="101010"/>
                </a:solidFill>
                <a:latin typeface="Open Sans Bold"/>
                <a:ea typeface="Open Sans Bold"/>
                <a:cs typeface="Open Sans Bold"/>
                <a:sym typeface="Open Sans Bold"/>
              </a:rPr>
              <a:t>&amp; Logistic</a:t>
            </a:r>
          </a:p>
        </p:txBody>
      </p:sp>
      <p:sp>
        <p:nvSpPr>
          <p:cNvPr name="TextBox 40" id="40"/>
          <p:cNvSpPr txBox="true"/>
          <p:nvPr/>
        </p:nvSpPr>
        <p:spPr>
          <a:xfrm rot="0">
            <a:off x="15329443" y="7532205"/>
            <a:ext cx="2197982" cy="497851"/>
          </a:xfrm>
          <a:prstGeom prst="rect">
            <a:avLst/>
          </a:prstGeom>
        </p:spPr>
        <p:txBody>
          <a:bodyPr anchor="t" rtlCol="false" tIns="0" lIns="0" bIns="0" rIns="0">
            <a:spAutoFit/>
          </a:bodyPr>
          <a:lstStyle/>
          <a:p>
            <a:pPr algn="ctr">
              <a:lnSpc>
                <a:spcPts val="4059"/>
              </a:lnSpc>
            </a:pPr>
            <a:r>
              <a:rPr lang="en-US" sz="2899" b="true">
                <a:solidFill>
                  <a:srgbClr val="101010"/>
                </a:solidFill>
                <a:latin typeface="Open Sans Bold"/>
                <a:ea typeface="Open Sans Bold"/>
                <a:cs typeface="Open Sans Bold"/>
                <a:sym typeface="Open Sans Bold"/>
              </a:rPr>
              <a:t>Dokum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028700" y="1989558"/>
            <a:ext cx="5274406" cy="3662782"/>
          </a:xfrm>
          <a:custGeom>
            <a:avLst/>
            <a:gdLst/>
            <a:ahLst/>
            <a:cxnLst/>
            <a:rect r="r" b="b" t="t" l="l"/>
            <a:pathLst>
              <a:path h="3662782" w="5274406">
                <a:moveTo>
                  <a:pt x="0" y="0"/>
                </a:moveTo>
                <a:lnTo>
                  <a:pt x="5274406" y="0"/>
                </a:lnTo>
                <a:lnTo>
                  <a:pt x="5274406" y="3662783"/>
                </a:lnTo>
                <a:lnTo>
                  <a:pt x="0" y="3662783"/>
                </a:lnTo>
                <a:lnTo>
                  <a:pt x="0" y="0"/>
                </a:lnTo>
                <a:close/>
              </a:path>
            </a:pathLst>
          </a:custGeom>
          <a:blipFill>
            <a:blip r:embed="rId7"/>
            <a:stretch>
              <a:fillRect l="0" t="0" r="0" b="0"/>
            </a:stretch>
          </a:blipFill>
        </p:spPr>
      </p:sp>
      <p:sp>
        <p:nvSpPr>
          <p:cNvPr name="Freeform 11" id="11"/>
          <p:cNvSpPr/>
          <p:nvPr/>
        </p:nvSpPr>
        <p:spPr>
          <a:xfrm flipH="false" flipV="false" rot="0">
            <a:off x="7911648" y="1989558"/>
            <a:ext cx="4980766" cy="3735574"/>
          </a:xfrm>
          <a:custGeom>
            <a:avLst/>
            <a:gdLst/>
            <a:ahLst/>
            <a:cxnLst/>
            <a:rect r="r" b="b" t="t" l="l"/>
            <a:pathLst>
              <a:path h="3735574" w="4980766">
                <a:moveTo>
                  <a:pt x="0" y="0"/>
                </a:moveTo>
                <a:lnTo>
                  <a:pt x="4980766" y="0"/>
                </a:lnTo>
                <a:lnTo>
                  <a:pt x="4980766" y="3735575"/>
                </a:lnTo>
                <a:lnTo>
                  <a:pt x="0" y="3735575"/>
                </a:lnTo>
                <a:lnTo>
                  <a:pt x="0" y="0"/>
                </a:lnTo>
                <a:close/>
              </a:path>
            </a:pathLst>
          </a:custGeom>
          <a:blipFill>
            <a:blip r:embed="rId8"/>
            <a:stretch>
              <a:fillRect l="0" t="0" r="0" b="0"/>
            </a:stretch>
          </a:blipFill>
        </p:spPr>
      </p:sp>
      <p:sp>
        <p:nvSpPr>
          <p:cNvPr name="Freeform 12" id="12"/>
          <p:cNvSpPr/>
          <p:nvPr/>
        </p:nvSpPr>
        <p:spPr>
          <a:xfrm flipH="false" flipV="false" rot="0">
            <a:off x="4132016" y="7645111"/>
            <a:ext cx="9360505" cy="2328426"/>
          </a:xfrm>
          <a:custGeom>
            <a:avLst/>
            <a:gdLst/>
            <a:ahLst/>
            <a:cxnLst/>
            <a:rect r="r" b="b" t="t" l="l"/>
            <a:pathLst>
              <a:path h="2328426" w="9360505">
                <a:moveTo>
                  <a:pt x="0" y="0"/>
                </a:moveTo>
                <a:lnTo>
                  <a:pt x="9360505" y="0"/>
                </a:lnTo>
                <a:lnTo>
                  <a:pt x="9360505" y="2328425"/>
                </a:lnTo>
                <a:lnTo>
                  <a:pt x="0" y="2328425"/>
                </a:lnTo>
                <a:lnTo>
                  <a:pt x="0" y="0"/>
                </a:lnTo>
                <a:close/>
              </a:path>
            </a:pathLst>
          </a:custGeom>
          <a:blipFill>
            <a:blip r:embed="rId9"/>
            <a:stretch>
              <a:fillRect l="0" t="0" r="0" b="0"/>
            </a:stretch>
          </a:blipFill>
        </p:spPr>
      </p:sp>
      <p:sp>
        <p:nvSpPr>
          <p:cNvPr name="TextBox 13" id="13"/>
          <p:cNvSpPr txBox="true"/>
          <p:nvPr/>
        </p:nvSpPr>
        <p:spPr>
          <a:xfrm rot="0">
            <a:off x="733195" y="571056"/>
            <a:ext cx="4124697" cy="1069679"/>
          </a:xfrm>
          <a:prstGeom prst="rect">
            <a:avLst/>
          </a:prstGeom>
        </p:spPr>
        <p:txBody>
          <a:bodyPr anchor="t" rtlCol="false" tIns="0" lIns="0" bIns="0" rIns="0">
            <a:spAutoFit/>
          </a:bodyPr>
          <a:lstStyle/>
          <a:p>
            <a:pPr algn="ctr">
              <a:lnSpc>
                <a:spcPts val="8766"/>
              </a:lnSpc>
            </a:pPr>
            <a:r>
              <a:rPr lang="en-US" b="true" sz="6261" i="true">
                <a:solidFill>
                  <a:srgbClr val="1211CA"/>
                </a:solidFill>
                <a:latin typeface="Open Sans Bold Italics"/>
                <a:ea typeface="Open Sans Bold Italics"/>
                <a:cs typeface="Open Sans Bold Italics"/>
                <a:sym typeface="Open Sans Bold Italics"/>
              </a:rPr>
              <a:t>Convertion</a:t>
            </a:r>
          </a:p>
        </p:txBody>
      </p:sp>
      <p:sp>
        <p:nvSpPr>
          <p:cNvPr name="TextBox 14" id="14"/>
          <p:cNvSpPr txBox="true"/>
          <p:nvPr/>
        </p:nvSpPr>
        <p:spPr>
          <a:xfrm rot="0">
            <a:off x="13334666" y="2780531"/>
            <a:ext cx="4314325" cy="1171967"/>
          </a:xfrm>
          <a:prstGeom prst="rect">
            <a:avLst/>
          </a:prstGeom>
        </p:spPr>
        <p:txBody>
          <a:bodyPr anchor="t" rtlCol="false" tIns="0" lIns="0" bIns="0" rIns="0">
            <a:spAutoFit/>
          </a:bodyPr>
          <a:lstStyle/>
          <a:p>
            <a:pPr algn="ctr">
              <a:lnSpc>
                <a:spcPts val="3149"/>
              </a:lnSpc>
            </a:pPr>
            <a:r>
              <a:rPr lang="en-US" sz="2249">
                <a:solidFill>
                  <a:srgbClr val="101010"/>
                </a:solidFill>
                <a:latin typeface="Canva Sans"/>
                <a:ea typeface="Canva Sans"/>
                <a:cs typeface="Canva Sans"/>
                <a:sym typeface="Canva Sans"/>
              </a:rPr>
              <a:t>J. Smith et al., “Placeholder Text: A Study,” Citation Styles, vol. 3, Jul. 2021, doi: 10.10/X.</a:t>
            </a:r>
          </a:p>
        </p:txBody>
      </p:sp>
      <p:sp>
        <p:nvSpPr>
          <p:cNvPr name="TextBox 15" id="15"/>
          <p:cNvSpPr txBox="true"/>
          <p:nvPr/>
        </p:nvSpPr>
        <p:spPr>
          <a:xfrm rot="0">
            <a:off x="865263" y="5963258"/>
            <a:ext cx="17132705" cy="1415153"/>
          </a:xfrm>
          <a:prstGeom prst="rect">
            <a:avLst/>
          </a:prstGeom>
        </p:spPr>
        <p:txBody>
          <a:bodyPr anchor="t" rtlCol="false" tIns="0" lIns="0" bIns="0" rIns="0">
            <a:spAutoFit/>
          </a:bodyPr>
          <a:lstStyle/>
          <a:p>
            <a:pPr algn="ctr">
              <a:lnSpc>
                <a:spcPts val="2278"/>
              </a:lnSpc>
              <a:spcBef>
                <a:spcPct val="0"/>
              </a:spcBef>
            </a:pPr>
            <a:r>
              <a:rPr lang="en-US" sz="1627">
                <a:solidFill>
                  <a:srgbClr val="000000"/>
                </a:solidFill>
                <a:latin typeface="Open Sans Light"/>
                <a:ea typeface="Open Sans Light"/>
                <a:cs typeface="Open Sans Light"/>
                <a:sym typeface="Open Sans Light"/>
              </a:rPr>
              <a:t>Perhitungan dimulai dengan menghitung percepatan total menggunakan rumus Pythagoras dari ketiga komponen akselerasi tersebut, kemudian dikonversi ke satuan Gal (cm/s²) dengan mengalikan nilai percepatan total dengan faktor gravitasi sebesar 980. Selanjutnya, magnitudo gempa dihitung menggunakan rumus empiris yang melibatkan logaritma dari percepatan tanah dan jarak dari pusat gempa, yaitu M = log10(groundMotion) + 3 * log10(distance / 100) - 2.92(Konstanta Kalibrasi Empiris). Rumus ini menghasilkan nilai skala logaritmik untuk menggambarkan kekuatan gempa berdasarkan intensitas getaran tanah yang diukur oleh akselerometer. Fungsi ini sangat berguna dalam penerapan sistem deteksi getaran atau seismometer berbasis akselerometer untuk memantau aktivitas seismik secara real-time dan akurat.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1677615" y="2700774"/>
            <a:ext cx="4397632" cy="3813137"/>
          </a:xfrm>
          <a:custGeom>
            <a:avLst/>
            <a:gdLst/>
            <a:ahLst/>
            <a:cxnLst/>
            <a:rect r="r" b="b" t="t" l="l"/>
            <a:pathLst>
              <a:path h="3813137" w="4397632">
                <a:moveTo>
                  <a:pt x="0" y="0"/>
                </a:moveTo>
                <a:lnTo>
                  <a:pt x="4397633" y="0"/>
                </a:lnTo>
                <a:lnTo>
                  <a:pt x="4397633" y="3813137"/>
                </a:lnTo>
                <a:lnTo>
                  <a:pt x="0" y="3813137"/>
                </a:lnTo>
                <a:lnTo>
                  <a:pt x="0" y="0"/>
                </a:lnTo>
                <a:close/>
              </a:path>
            </a:pathLst>
          </a:custGeom>
          <a:blipFill>
            <a:blip r:embed="rId7"/>
            <a:stretch>
              <a:fillRect l="0" t="0" r="0" b="0"/>
            </a:stretch>
          </a:blipFill>
        </p:spPr>
      </p:sp>
      <p:sp>
        <p:nvSpPr>
          <p:cNvPr name="Freeform 11" id="11"/>
          <p:cNvSpPr/>
          <p:nvPr/>
        </p:nvSpPr>
        <p:spPr>
          <a:xfrm flipH="false" flipV="false" rot="0">
            <a:off x="2956" y="1761939"/>
            <a:ext cx="11040857" cy="6514954"/>
          </a:xfrm>
          <a:custGeom>
            <a:avLst/>
            <a:gdLst/>
            <a:ahLst/>
            <a:cxnLst/>
            <a:rect r="r" b="b" t="t" l="l"/>
            <a:pathLst>
              <a:path h="6514954" w="11040857">
                <a:moveTo>
                  <a:pt x="0" y="0"/>
                </a:moveTo>
                <a:lnTo>
                  <a:pt x="11040857" y="0"/>
                </a:lnTo>
                <a:lnTo>
                  <a:pt x="11040857" y="6514954"/>
                </a:lnTo>
                <a:lnTo>
                  <a:pt x="0" y="6514954"/>
                </a:lnTo>
                <a:lnTo>
                  <a:pt x="0" y="0"/>
                </a:lnTo>
                <a:close/>
              </a:path>
            </a:pathLst>
          </a:custGeom>
          <a:blipFill>
            <a:blip r:embed="rId8"/>
            <a:stretch>
              <a:fillRect l="0" t="-14700" r="0" b="-54768"/>
            </a:stretch>
          </a:blipFill>
        </p:spPr>
      </p:sp>
      <p:sp>
        <p:nvSpPr>
          <p:cNvPr name="Freeform 12" id="12"/>
          <p:cNvSpPr/>
          <p:nvPr/>
        </p:nvSpPr>
        <p:spPr>
          <a:xfrm flipH="false" flipV="false" rot="0">
            <a:off x="9144000" y="7234044"/>
            <a:ext cx="8802771" cy="2807054"/>
          </a:xfrm>
          <a:custGeom>
            <a:avLst/>
            <a:gdLst/>
            <a:ahLst/>
            <a:cxnLst/>
            <a:rect r="r" b="b" t="t" l="l"/>
            <a:pathLst>
              <a:path h="2807054" w="8802771">
                <a:moveTo>
                  <a:pt x="0" y="0"/>
                </a:moveTo>
                <a:lnTo>
                  <a:pt x="8802771" y="0"/>
                </a:lnTo>
                <a:lnTo>
                  <a:pt x="8802771" y="2807054"/>
                </a:lnTo>
                <a:lnTo>
                  <a:pt x="0" y="2807054"/>
                </a:lnTo>
                <a:lnTo>
                  <a:pt x="0" y="0"/>
                </a:lnTo>
                <a:close/>
              </a:path>
            </a:pathLst>
          </a:custGeom>
          <a:blipFill>
            <a:blip r:embed="rId8"/>
            <a:stretch>
              <a:fillRect l="0" t="-213594" r="0" b="0"/>
            </a:stretch>
          </a:blipFill>
        </p:spPr>
      </p:sp>
      <p:sp>
        <p:nvSpPr>
          <p:cNvPr name="TextBox 13" id="13"/>
          <p:cNvSpPr txBox="true"/>
          <p:nvPr/>
        </p:nvSpPr>
        <p:spPr>
          <a:xfrm rot="0">
            <a:off x="1028700" y="1119375"/>
            <a:ext cx="4594387" cy="642563"/>
          </a:xfrm>
          <a:prstGeom prst="rect">
            <a:avLst/>
          </a:prstGeom>
        </p:spPr>
        <p:txBody>
          <a:bodyPr anchor="t" rtlCol="false" tIns="0" lIns="0" bIns="0" rIns="0">
            <a:spAutoFit/>
          </a:bodyPr>
          <a:lstStyle/>
          <a:p>
            <a:pPr algn="l">
              <a:lnSpc>
                <a:spcPts val="5233"/>
              </a:lnSpc>
            </a:pPr>
            <a:r>
              <a:rPr lang="en-US" sz="3738" b="true">
                <a:solidFill>
                  <a:srgbClr val="1211CA"/>
                </a:solidFill>
                <a:latin typeface="Montserrat Classic Bold"/>
                <a:ea typeface="Montserrat Classic Bold"/>
                <a:cs typeface="Montserrat Classic Bold"/>
                <a:sym typeface="Montserrat Classic Bold"/>
              </a:rPr>
              <a:t>ESP32-S3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653354" y="2504842"/>
            <a:ext cx="2562895" cy="2562895"/>
          </a:xfrm>
          <a:custGeom>
            <a:avLst/>
            <a:gdLst/>
            <a:ahLst/>
            <a:cxnLst/>
            <a:rect r="r" b="b" t="t" l="l"/>
            <a:pathLst>
              <a:path h="2562895" w="2562895">
                <a:moveTo>
                  <a:pt x="0" y="0"/>
                </a:moveTo>
                <a:lnTo>
                  <a:pt x="2562895" y="0"/>
                </a:lnTo>
                <a:lnTo>
                  <a:pt x="2562895" y="2562895"/>
                </a:lnTo>
                <a:lnTo>
                  <a:pt x="0" y="2562895"/>
                </a:lnTo>
                <a:lnTo>
                  <a:pt x="0" y="0"/>
                </a:lnTo>
                <a:close/>
              </a:path>
            </a:pathLst>
          </a:custGeom>
          <a:blipFill>
            <a:blip r:embed="rId7"/>
            <a:stretch>
              <a:fillRect l="0" t="0" r="0" b="0"/>
            </a:stretch>
          </a:blipFill>
        </p:spPr>
      </p:sp>
      <p:sp>
        <p:nvSpPr>
          <p:cNvPr name="TextBox 11" id="11"/>
          <p:cNvSpPr txBox="true"/>
          <p:nvPr/>
        </p:nvSpPr>
        <p:spPr>
          <a:xfrm rot="0">
            <a:off x="1606908" y="7151742"/>
            <a:ext cx="2353002" cy="2089285"/>
          </a:xfrm>
          <a:prstGeom prst="rect">
            <a:avLst/>
          </a:prstGeom>
        </p:spPr>
        <p:txBody>
          <a:bodyPr anchor="t" rtlCol="false" tIns="0" lIns="0" bIns="0" rIns="0">
            <a:spAutoFit/>
          </a:bodyPr>
          <a:lstStyle/>
          <a:p>
            <a:pPr algn="l" marL="631290" indent="-315645" lvl="1">
              <a:lnSpc>
                <a:spcPts val="2748"/>
              </a:lnSpc>
              <a:buFont typeface="Arial"/>
              <a:buChar char="•"/>
            </a:pPr>
            <a:r>
              <a:rPr lang="en-US" b="true" sz="2923">
                <a:solidFill>
                  <a:srgbClr val="F6F6F6"/>
                </a:solidFill>
                <a:latin typeface="Montserrat Bold"/>
                <a:ea typeface="Montserrat Bold"/>
                <a:cs typeface="Montserrat Bold"/>
                <a:sym typeface="Montserrat Bold"/>
              </a:rPr>
              <a:t>Reading Freq</a:t>
            </a:r>
          </a:p>
          <a:p>
            <a:pPr algn="l" marL="631290" indent="-315645" lvl="1">
              <a:lnSpc>
                <a:spcPts val="2748"/>
              </a:lnSpc>
              <a:buFont typeface="Arial"/>
              <a:buChar char="•"/>
            </a:pPr>
            <a:r>
              <a:rPr lang="en-US" b="true" sz="2923">
                <a:solidFill>
                  <a:srgbClr val="F6F6F6"/>
                </a:solidFill>
                <a:latin typeface="Montserrat Bold"/>
                <a:ea typeface="Montserrat Bold"/>
                <a:cs typeface="Montserrat Bold"/>
                <a:sym typeface="Montserrat Bold"/>
              </a:rPr>
              <a:t>vcc</a:t>
            </a:r>
          </a:p>
          <a:p>
            <a:pPr algn="l" marL="631290" indent="-315645" lvl="1">
              <a:lnSpc>
                <a:spcPts val="2748"/>
              </a:lnSpc>
              <a:buFont typeface="Arial"/>
              <a:buChar char="•"/>
            </a:pPr>
            <a:r>
              <a:rPr lang="en-US" b="true" sz="2923">
                <a:solidFill>
                  <a:srgbClr val="F6F6F6"/>
                </a:solidFill>
                <a:latin typeface="Montserrat Bold"/>
                <a:ea typeface="Montserrat Bold"/>
                <a:cs typeface="Montserrat Bold"/>
                <a:sym typeface="Montserrat Bold"/>
              </a:rPr>
              <a:t>R</a:t>
            </a:r>
            <a:r>
              <a:rPr lang="en-US" b="true" sz="2923">
                <a:solidFill>
                  <a:srgbClr val="F6F6F6"/>
                </a:solidFill>
                <a:latin typeface="Montserrat Bold"/>
                <a:ea typeface="Montserrat Bold"/>
                <a:cs typeface="Montserrat Bold"/>
                <a:sym typeface="Montserrat Bold"/>
              </a:rPr>
              <a:t>ange</a:t>
            </a:r>
          </a:p>
          <a:p>
            <a:pPr algn="l" marL="631290" indent="-315645" lvl="1">
              <a:lnSpc>
                <a:spcPts val="2748"/>
              </a:lnSpc>
              <a:buFont typeface="Arial"/>
              <a:buChar char="•"/>
            </a:pPr>
            <a:r>
              <a:rPr lang="en-US" b="true" sz="2923">
                <a:solidFill>
                  <a:srgbClr val="F6F6F6"/>
                </a:solidFill>
                <a:latin typeface="Montserrat Bold"/>
                <a:ea typeface="Montserrat Bold"/>
                <a:cs typeface="Montserrat Bold"/>
                <a:sym typeface="Montserrat Bold"/>
              </a:rPr>
              <a:t>P</a:t>
            </a:r>
            <a:r>
              <a:rPr lang="en-US" b="true" sz="2923">
                <a:solidFill>
                  <a:srgbClr val="F6F6F6"/>
                </a:solidFill>
                <a:latin typeface="Montserrat Bold"/>
                <a:ea typeface="Montserrat Bold"/>
                <a:cs typeface="Montserrat Bold"/>
                <a:sym typeface="Montserrat Bold"/>
              </a:rPr>
              <a:t>aram</a:t>
            </a:r>
          </a:p>
          <a:p>
            <a:pPr algn="l">
              <a:lnSpc>
                <a:spcPts val="2748"/>
              </a:lnSpc>
            </a:pPr>
          </a:p>
        </p:txBody>
      </p:sp>
      <p:sp>
        <p:nvSpPr>
          <p:cNvPr name="TextBox 12" id="12"/>
          <p:cNvSpPr txBox="true"/>
          <p:nvPr/>
        </p:nvSpPr>
        <p:spPr>
          <a:xfrm rot="0">
            <a:off x="2283931" y="1932408"/>
            <a:ext cx="1301741" cy="494887"/>
          </a:xfrm>
          <a:prstGeom prst="rect">
            <a:avLst/>
          </a:prstGeom>
        </p:spPr>
        <p:txBody>
          <a:bodyPr anchor="t" rtlCol="false" tIns="0" lIns="0" bIns="0" rIns="0">
            <a:spAutoFit/>
          </a:bodyPr>
          <a:lstStyle/>
          <a:p>
            <a:pPr algn="l">
              <a:lnSpc>
                <a:spcPts val="4045"/>
              </a:lnSpc>
            </a:pPr>
            <a:r>
              <a:rPr lang="en-US" sz="2889" b="true">
                <a:solidFill>
                  <a:srgbClr val="1211CA"/>
                </a:solidFill>
                <a:latin typeface="Montserrat Classic Bold"/>
                <a:ea typeface="Montserrat Classic Bold"/>
                <a:cs typeface="Montserrat Classic Bold"/>
                <a:sym typeface="Montserrat Classic Bold"/>
              </a:rPr>
              <a:t>DHT22</a:t>
            </a:r>
          </a:p>
        </p:txBody>
      </p:sp>
      <p:sp>
        <p:nvSpPr>
          <p:cNvPr name="Freeform 13" id="13"/>
          <p:cNvSpPr/>
          <p:nvPr/>
        </p:nvSpPr>
        <p:spPr>
          <a:xfrm flipH="false" flipV="false" rot="0">
            <a:off x="4511524" y="2593305"/>
            <a:ext cx="2756700" cy="2391437"/>
          </a:xfrm>
          <a:custGeom>
            <a:avLst/>
            <a:gdLst/>
            <a:ahLst/>
            <a:cxnLst/>
            <a:rect r="r" b="b" t="t" l="l"/>
            <a:pathLst>
              <a:path h="2391437" w="2756700">
                <a:moveTo>
                  <a:pt x="0" y="0"/>
                </a:moveTo>
                <a:lnTo>
                  <a:pt x="2756700" y="0"/>
                </a:lnTo>
                <a:lnTo>
                  <a:pt x="2756700" y="2391437"/>
                </a:lnTo>
                <a:lnTo>
                  <a:pt x="0" y="2391437"/>
                </a:lnTo>
                <a:lnTo>
                  <a:pt x="0" y="0"/>
                </a:lnTo>
                <a:close/>
              </a:path>
            </a:pathLst>
          </a:custGeom>
          <a:blipFill>
            <a:blip r:embed="rId8"/>
            <a:stretch>
              <a:fillRect l="0" t="0" r="0" b="0"/>
            </a:stretch>
          </a:blipFill>
        </p:spPr>
      </p:sp>
      <p:sp>
        <p:nvSpPr>
          <p:cNvPr name="TextBox 14" id="14"/>
          <p:cNvSpPr txBox="true"/>
          <p:nvPr/>
        </p:nvSpPr>
        <p:spPr>
          <a:xfrm rot="0">
            <a:off x="5059671" y="2064869"/>
            <a:ext cx="1660405" cy="456077"/>
          </a:xfrm>
          <a:prstGeom prst="rect">
            <a:avLst/>
          </a:prstGeom>
        </p:spPr>
        <p:txBody>
          <a:bodyPr anchor="t" rtlCol="false" tIns="0" lIns="0" bIns="0" rIns="0">
            <a:spAutoFit/>
          </a:bodyPr>
          <a:lstStyle/>
          <a:p>
            <a:pPr algn="l">
              <a:lnSpc>
                <a:spcPts val="3774"/>
              </a:lnSpc>
            </a:pPr>
            <a:r>
              <a:rPr lang="en-US" sz="2696" b="true">
                <a:solidFill>
                  <a:srgbClr val="1211CA"/>
                </a:solidFill>
                <a:latin typeface="Montserrat Classic Bold"/>
                <a:ea typeface="Montserrat Classic Bold"/>
                <a:cs typeface="Montserrat Classic Bold"/>
                <a:sym typeface="Montserrat Classic Bold"/>
              </a:rPr>
              <a:t>ADXL345</a:t>
            </a:r>
          </a:p>
        </p:txBody>
      </p:sp>
      <p:sp>
        <p:nvSpPr>
          <p:cNvPr name="Freeform 15" id="15"/>
          <p:cNvSpPr/>
          <p:nvPr/>
        </p:nvSpPr>
        <p:spPr>
          <a:xfrm flipH="false" flipV="false" rot="0">
            <a:off x="10966721" y="2720216"/>
            <a:ext cx="2588273" cy="2588273"/>
          </a:xfrm>
          <a:custGeom>
            <a:avLst/>
            <a:gdLst/>
            <a:ahLst/>
            <a:cxnLst/>
            <a:rect r="r" b="b" t="t" l="l"/>
            <a:pathLst>
              <a:path h="2588273" w="2588273">
                <a:moveTo>
                  <a:pt x="0" y="0"/>
                </a:moveTo>
                <a:lnTo>
                  <a:pt x="2588273" y="0"/>
                </a:lnTo>
                <a:lnTo>
                  <a:pt x="2588273" y="2588273"/>
                </a:lnTo>
                <a:lnTo>
                  <a:pt x="0" y="2588273"/>
                </a:lnTo>
                <a:lnTo>
                  <a:pt x="0" y="0"/>
                </a:lnTo>
                <a:close/>
              </a:path>
            </a:pathLst>
          </a:custGeom>
          <a:blipFill>
            <a:blip r:embed="rId9"/>
            <a:stretch>
              <a:fillRect l="0" t="0" r="0" b="0"/>
            </a:stretch>
          </a:blipFill>
        </p:spPr>
      </p:sp>
      <p:sp>
        <p:nvSpPr>
          <p:cNvPr name="TextBox 16" id="16"/>
          <p:cNvSpPr txBox="true"/>
          <p:nvPr/>
        </p:nvSpPr>
        <p:spPr>
          <a:xfrm rot="0">
            <a:off x="10966721" y="2119675"/>
            <a:ext cx="2440324" cy="499221"/>
          </a:xfrm>
          <a:prstGeom prst="rect">
            <a:avLst/>
          </a:prstGeom>
        </p:spPr>
        <p:txBody>
          <a:bodyPr anchor="t" rtlCol="false" tIns="0" lIns="0" bIns="0" rIns="0">
            <a:spAutoFit/>
          </a:bodyPr>
          <a:lstStyle/>
          <a:p>
            <a:pPr algn="l">
              <a:lnSpc>
                <a:spcPts val="4085"/>
              </a:lnSpc>
            </a:pPr>
            <a:r>
              <a:rPr lang="en-US" sz="2918" b="true">
                <a:solidFill>
                  <a:srgbClr val="1211CA"/>
                </a:solidFill>
                <a:latin typeface="Montserrat Classic Bold"/>
                <a:ea typeface="Montserrat Classic Bold"/>
                <a:cs typeface="Montserrat Classic Bold"/>
                <a:sym typeface="Montserrat Classic Bold"/>
              </a:rPr>
              <a:t>Strain Gauge</a:t>
            </a:r>
          </a:p>
        </p:txBody>
      </p:sp>
      <p:sp>
        <p:nvSpPr>
          <p:cNvPr name="Freeform 17" id="17"/>
          <p:cNvSpPr/>
          <p:nvPr/>
        </p:nvSpPr>
        <p:spPr>
          <a:xfrm flipH="false" flipV="false" rot="0">
            <a:off x="7563486" y="2680043"/>
            <a:ext cx="2489998" cy="2160074"/>
          </a:xfrm>
          <a:custGeom>
            <a:avLst/>
            <a:gdLst/>
            <a:ahLst/>
            <a:cxnLst/>
            <a:rect r="r" b="b" t="t" l="l"/>
            <a:pathLst>
              <a:path h="2160074" w="2489998">
                <a:moveTo>
                  <a:pt x="0" y="0"/>
                </a:moveTo>
                <a:lnTo>
                  <a:pt x="2489998" y="0"/>
                </a:lnTo>
                <a:lnTo>
                  <a:pt x="2489998" y="2160074"/>
                </a:lnTo>
                <a:lnTo>
                  <a:pt x="0" y="2160074"/>
                </a:lnTo>
                <a:lnTo>
                  <a:pt x="0" y="0"/>
                </a:lnTo>
                <a:close/>
              </a:path>
            </a:pathLst>
          </a:custGeom>
          <a:blipFill>
            <a:blip r:embed="rId10"/>
            <a:stretch>
              <a:fillRect l="0" t="0" r="0" b="0"/>
            </a:stretch>
          </a:blipFill>
        </p:spPr>
      </p:sp>
      <p:sp>
        <p:nvSpPr>
          <p:cNvPr name="TextBox 18" id="18"/>
          <p:cNvSpPr txBox="true"/>
          <p:nvPr/>
        </p:nvSpPr>
        <p:spPr>
          <a:xfrm rot="0">
            <a:off x="8026524" y="2055344"/>
            <a:ext cx="1563923" cy="425392"/>
          </a:xfrm>
          <a:prstGeom prst="rect">
            <a:avLst/>
          </a:prstGeom>
        </p:spPr>
        <p:txBody>
          <a:bodyPr anchor="t" rtlCol="false" tIns="0" lIns="0" bIns="0" rIns="0">
            <a:spAutoFit/>
          </a:bodyPr>
          <a:lstStyle/>
          <a:p>
            <a:pPr algn="l">
              <a:lnSpc>
                <a:spcPts val="3403"/>
              </a:lnSpc>
            </a:pPr>
            <a:r>
              <a:rPr lang="en-US" sz="2430" b="true">
                <a:solidFill>
                  <a:srgbClr val="1211CA"/>
                </a:solidFill>
                <a:latin typeface="Montserrat Classic Bold"/>
                <a:ea typeface="Montserrat Classic Bold"/>
                <a:cs typeface="Montserrat Classic Bold"/>
                <a:sym typeface="Montserrat Classic Bold"/>
              </a:rPr>
              <a:t>MPU6050</a:t>
            </a:r>
          </a:p>
        </p:txBody>
      </p:sp>
      <p:sp>
        <p:nvSpPr>
          <p:cNvPr name="Freeform 19" id="19"/>
          <p:cNvSpPr/>
          <p:nvPr/>
        </p:nvSpPr>
        <p:spPr>
          <a:xfrm flipH="false" flipV="false" rot="0">
            <a:off x="1606908" y="6444750"/>
            <a:ext cx="2609341" cy="2609341"/>
          </a:xfrm>
          <a:custGeom>
            <a:avLst/>
            <a:gdLst/>
            <a:ahLst/>
            <a:cxnLst/>
            <a:rect r="r" b="b" t="t" l="l"/>
            <a:pathLst>
              <a:path h="2609341" w="2609341">
                <a:moveTo>
                  <a:pt x="0" y="0"/>
                </a:moveTo>
                <a:lnTo>
                  <a:pt x="2609341" y="0"/>
                </a:lnTo>
                <a:lnTo>
                  <a:pt x="2609341" y="2609341"/>
                </a:lnTo>
                <a:lnTo>
                  <a:pt x="0" y="2609341"/>
                </a:lnTo>
                <a:lnTo>
                  <a:pt x="0" y="0"/>
                </a:lnTo>
                <a:close/>
              </a:path>
            </a:pathLst>
          </a:custGeom>
          <a:blipFill>
            <a:blip r:embed="rId11"/>
            <a:stretch>
              <a:fillRect l="0" t="0" r="0" b="0"/>
            </a:stretch>
          </a:blipFill>
        </p:spPr>
      </p:sp>
      <p:sp>
        <p:nvSpPr>
          <p:cNvPr name="TextBox 20" id="20"/>
          <p:cNvSpPr txBox="true"/>
          <p:nvPr/>
        </p:nvSpPr>
        <p:spPr>
          <a:xfrm rot="0">
            <a:off x="2048850" y="6247501"/>
            <a:ext cx="1725458" cy="356398"/>
          </a:xfrm>
          <a:prstGeom prst="rect">
            <a:avLst/>
          </a:prstGeom>
        </p:spPr>
        <p:txBody>
          <a:bodyPr anchor="t" rtlCol="false" tIns="0" lIns="0" bIns="0" rIns="0">
            <a:spAutoFit/>
          </a:bodyPr>
          <a:lstStyle/>
          <a:p>
            <a:pPr algn="l">
              <a:lnSpc>
                <a:spcPts val="2923"/>
              </a:lnSpc>
            </a:pPr>
            <a:r>
              <a:rPr lang="en-US" sz="2088" b="true">
                <a:solidFill>
                  <a:srgbClr val="1211CA"/>
                </a:solidFill>
                <a:latin typeface="Montserrat Classic Bold"/>
                <a:ea typeface="Montserrat Classic Bold"/>
                <a:cs typeface="Montserrat Classic Bold"/>
                <a:sym typeface="Montserrat Classic Bold"/>
              </a:rPr>
              <a:t>Batrai 18650</a:t>
            </a:r>
          </a:p>
        </p:txBody>
      </p:sp>
      <p:sp>
        <p:nvSpPr>
          <p:cNvPr name="Freeform 21" id="21"/>
          <p:cNvSpPr/>
          <p:nvPr/>
        </p:nvSpPr>
        <p:spPr>
          <a:xfrm flipH="false" flipV="false" rot="0">
            <a:off x="8042678" y="6697022"/>
            <a:ext cx="2510030" cy="2510030"/>
          </a:xfrm>
          <a:custGeom>
            <a:avLst/>
            <a:gdLst/>
            <a:ahLst/>
            <a:cxnLst/>
            <a:rect r="r" b="b" t="t" l="l"/>
            <a:pathLst>
              <a:path h="2510030" w="2510030">
                <a:moveTo>
                  <a:pt x="0" y="0"/>
                </a:moveTo>
                <a:lnTo>
                  <a:pt x="2510031" y="0"/>
                </a:lnTo>
                <a:lnTo>
                  <a:pt x="2510031" y="2510030"/>
                </a:lnTo>
                <a:lnTo>
                  <a:pt x="0" y="2510030"/>
                </a:lnTo>
                <a:lnTo>
                  <a:pt x="0" y="0"/>
                </a:lnTo>
                <a:close/>
              </a:path>
            </a:pathLst>
          </a:custGeom>
          <a:blipFill>
            <a:blip r:embed="rId12"/>
            <a:stretch>
              <a:fillRect l="0" t="0" r="0" b="0"/>
            </a:stretch>
          </a:blipFill>
        </p:spPr>
      </p:sp>
      <p:sp>
        <p:nvSpPr>
          <p:cNvPr name="TextBox 22" id="22"/>
          <p:cNvSpPr txBox="true"/>
          <p:nvPr/>
        </p:nvSpPr>
        <p:spPr>
          <a:xfrm rot="0">
            <a:off x="8070148" y="5954793"/>
            <a:ext cx="2482560" cy="396990"/>
          </a:xfrm>
          <a:prstGeom prst="rect">
            <a:avLst/>
          </a:prstGeom>
        </p:spPr>
        <p:txBody>
          <a:bodyPr anchor="t" rtlCol="false" tIns="0" lIns="0" bIns="0" rIns="0">
            <a:spAutoFit/>
          </a:bodyPr>
          <a:lstStyle/>
          <a:p>
            <a:pPr algn="l">
              <a:lnSpc>
                <a:spcPts val="3209"/>
              </a:lnSpc>
            </a:pPr>
            <a:r>
              <a:rPr lang="en-US" sz="2292" b="true">
                <a:solidFill>
                  <a:srgbClr val="1211CA"/>
                </a:solidFill>
                <a:latin typeface="Montserrat Classic Bold"/>
                <a:ea typeface="Montserrat Classic Bold"/>
                <a:cs typeface="Montserrat Classic Bold"/>
                <a:sym typeface="Montserrat Classic Bold"/>
              </a:rPr>
              <a:t>Adaptor DC 12V</a:t>
            </a:r>
          </a:p>
        </p:txBody>
      </p:sp>
      <p:sp>
        <p:nvSpPr>
          <p:cNvPr name="Freeform 23" id="23"/>
          <p:cNvSpPr/>
          <p:nvPr/>
        </p:nvSpPr>
        <p:spPr>
          <a:xfrm flipH="false" flipV="false" rot="0">
            <a:off x="4966510" y="6867381"/>
            <a:ext cx="2325907" cy="2068833"/>
          </a:xfrm>
          <a:custGeom>
            <a:avLst/>
            <a:gdLst/>
            <a:ahLst/>
            <a:cxnLst/>
            <a:rect r="r" b="b" t="t" l="l"/>
            <a:pathLst>
              <a:path h="2068833" w="2325907">
                <a:moveTo>
                  <a:pt x="0" y="0"/>
                </a:moveTo>
                <a:lnTo>
                  <a:pt x="2325907" y="0"/>
                </a:lnTo>
                <a:lnTo>
                  <a:pt x="2325907" y="2068833"/>
                </a:lnTo>
                <a:lnTo>
                  <a:pt x="0" y="2068833"/>
                </a:lnTo>
                <a:lnTo>
                  <a:pt x="0" y="0"/>
                </a:lnTo>
                <a:close/>
              </a:path>
            </a:pathLst>
          </a:custGeom>
          <a:blipFill>
            <a:blip r:embed="rId13"/>
            <a:stretch>
              <a:fillRect l="-8294" t="-15318" r="-7468" b="-14829"/>
            </a:stretch>
          </a:blipFill>
        </p:spPr>
      </p:sp>
      <p:sp>
        <p:nvSpPr>
          <p:cNvPr name="TextBox 24" id="24"/>
          <p:cNvSpPr txBox="true"/>
          <p:nvPr/>
        </p:nvSpPr>
        <p:spPr>
          <a:xfrm rot="0">
            <a:off x="4710742" y="6406650"/>
            <a:ext cx="2837443" cy="319854"/>
          </a:xfrm>
          <a:prstGeom prst="rect">
            <a:avLst/>
          </a:prstGeom>
        </p:spPr>
        <p:txBody>
          <a:bodyPr anchor="t" rtlCol="false" tIns="0" lIns="0" bIns="0" rIns="0">
            <a:spAutoFit/>
          </a:bodyPr>
          <a:lstStyle/>
          <a:p>
            <a:pPr algn="l">
              <a:lnSpc>
                <a:spcPts val="2588"/>
              </a:lnSpc>
            </a:pPr>
            <a:r>
              <a:rPr lang="en-US" sz="1848" b="true">
                <a:solidFill>
                  <a:srgbClr val="1211CA"/>
                </a:solidFill>
                <a:latin typeface="Montserrat Classic Bold"/>
                <a:ea typeface="Montserrat Classic Bold"/>
                <a:cs typeface="Montserrat Classic Bold"/>
                <a:sym typeface="Montserrat Classic Bold"/>
              </a:rPr>
              <a:t>STEPDOWN DC LM2596 </a:t>
            </a:r>
          </a:p>
        </p:txBody>
      </p:sp>
      <p:sp>
        <p:nvSpPr>
          <p:cNvPr name="Freeform 25" id="25"/>
          <p:cNvSpPr/>
          <p:nvPr/>
        </p:nvSpPr>
        <p:spPr>
          <a:xfrm flipH="false" flipV="false" rot="-5400000">
            <a:off x="10436911" y="6903958"/>
            <a:ext cx="2801338" cy="1579144"/>
          </a:xfrm>
          <a:custGeom>
            <a:avLst/>
            <a:gdLst/>
            <a:ahLst/>
            <a:cxnLst/>
            <a:rect r="r" b="b" t="t" l="l"/>
            <a:pathLst>
              <a:path h="1579144" w="2801338">
                <a:moveTo>
                  <a:pt x="0" y="0"/>
                </a:moveTo>
                <a:lnTo>
                  <a:pt x="2801339" y="0"/>
                </a:lnTo>
                <a:lnTo>
                  <a:pt x="2801339" y="1579144"/>
                </a:lnTo>
                <a:lnTo>
                  <a:pt x="0" y="1579144"/>
                </a:lnTo>
                <a:lnTo>
                  <a:pt x="0" y="0"/>
                </a:lnTo>
                <a:close/>
              </a:path>
            </a:pathLst>
          </a:custGeom>
          <a:blipFill>
            <a:blip r:embed="rId14"/>
            <a:stretch>
              <a:fillRect l="0" t="-102654" r="-21712" b="-13258"/>
            </a:stretch>
          </a:blipFill>
        </p:spPr>
      </p:sp>
      <p:sp>
        <p:nvSpPr>
          <p:cNvPr name="Freeform 26" id="26"/>
          <p:cNvSpPr/>
          <p:nvPr/>
        </p:nvSpPr>
        <p:spPr>
          <a:xfrm flipH="false" flipV="false" rot="0">
            <a:off x="12627152" y="6237585"/>
            <a:ext cx="4713436" cy="3020715"/>
          </a:xfrm>
          <a:custGeom>
            <a:avLst/>
            <a:gdLst/>
            <a:ahLst/>
            <a:cxnLst/>
            <a:rect r="r" b="b" t="t" l="l"/>
            <a:pathLst>
              <a:path h="3020715" w="4713436">
                <a:moveTo>
                  <a:pt x="0" y="0"/>
                </a:moveTo>
                <a:lnTo>
                  <a:pt x="4713436" y="0"/>
                </a:lnTo>
                <a:lnTo>
                  <a:pt x="4713436" y="3020715"/>
                </a:lnTo>
                <a:lnTo>
                  <a:pt x="0" y="3020715"/>
                </a:lnTo>
                <a:lnTo>
                  <a:pt x="0" y="0"/>
                </a:lnTo>
                <a:close/>
              </a:path>
            </a:pathLst>
          </a:custGeom>
          <a:blipFill>
            <a:blip r:embed="rId15"/>
            <a:stretch>
              <a:fillRect l="0" t="-28617" r="0" b="-27419"/>
            </a:stretch>
          </a:blipFill>
        </p:spPr>
      </p:sp>
      <p:sp>
        <p:nvSpPr>
          <p:cNvPr name="TextBox 27" id="27"/>
          <p:cNvSpPr txBox="true"/>
          <p:nvPr/>
        </p:nvSpPr>
        <p:spPr>
          <a:xfrm rot="0">
            <a:off x="11772502" y="5721700"/>
            <a:ext cx="4825247" cy="361573"/>
          </a:xfrm>
          <a:prstGeom prst="rect">
            <a:avLst/>
          </a:prstGeom>
        </p:spPr>
        <p:txBody>
          <a:bodyPr anchor="t" rtlCol="false" tIns="0" lIns="0" bIns="0" rIns="0">
            <a:spAutoFit/>
          </a:bodyPr>
          <a:lstStyle/>
          <a:p>
            <a:pPr algn="l">
              <a:lnSpc>
                <a:spcPts val="2971"/>
              </a:lnSpc>
            </a:pPr>
            <a:r>
              <a:rPr lang="en-US" sz="2122" b="true">
                <a:solidFill>
                  <a:srgbClr val="1211CA"/>
                </a:solidFill>
                <a:latin typeface="Montserrat Classic Bold"/>
                <a:ea typeface="Montserrat Classic Bold"/>
                <a:cs typeface="Montserrat Classic Bold"/>
                <a:sym typeface="Montserrat Classic Bold"/>
              </a:rPr>
              <a:t>Module Automatic Transfer Switch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4613518" y="606592"/>
            <a:ext cx="9060963" cy="9073816"/>
          </a:xfrm>
          <a:custGeom>
            <a:avLst/>
            <a:gdLst/>
            <a:ahLst/>
            <a:cxnLst/>
            <a:rect r="r" b="b" t="t" l="l"/>
            <a:pathLst>
              <a:path h="9073816" w="9060963">
                <a:moveTo>
                  <a:pt x="0" y="0"/>
                </a:moveTo>
                <a:lnTo>
                  <a:pt x="9060964" y="0"/>
                </a:lnTo>
                <a:lnTo>
                  <a:pt x="9060964" y="9073816"/>
                </a:lnTo>
                <a:lnTo>
                  <a:pt x="0" y="9073816"/>
                </a:lnTo>
                <a:lnTo>
                  <a:pt x="0" y="0"/>
                </a:lnTo>
                <a:close/>
              </a:path>
            </a:pathLst>
          </a:custGeom>
          <a:blipFill>
            <a:blip r:embed="rId7"/>
            <a:stretch>
              <a:fillRect l="0" t="0" r="0" b="0"/>
            </a:stretch>
          </a:blipFill>
        </p:spPr>
      </p:sp>
      <p:sp>
        <p:nvSpPr>
          <p:cNvPr name="TextBox 11" id="11"/>
          <p:cNvSpPr txBox="true"/>
          <p:nvPr/>
        </p:nvSpPr>
        <p:spPr>
          <a:xfrm rot="0">
            <a:off x="1028700" y="7508875"/>
            <a:ext cx="4125161" cy="1749425"/>
          </a:xfrm>
          <a:prstGeom prst="rect">
            <a:avLst/>
          </a:prstGeom>
        </p:spPr>
        <p:txBody>
          <a:bodyPr anchor="t" rtlCol="false" tIns="0" lIns="0" bIns="0" rIns="0">
            <a:spAutoFit/>
          </a:bodyPr>
          <a:lstStyle/>
          <a:p>
            <a:pPr algn="l">
              <a:lnSpc>
                <a:spcPts val="7000"/>
              </a:lnSpc>
            </a:pPr>
            <a:r>
              <a:rPr lang="en-US" sz="5000" b="true">
                <a:solidFill>
                  <a:srgbClr val="1211CA"/>
                </a:solidFill>
                <a:latin typeface="Montserrat Classic Bold"/>
                <a:ea typeface="Montserrat Classic Bold"/>
                <a:cs typeface="Montserrat Classic Bold"/>
                <a:sym typeface="Montserrat Classic Bold"/>
              </a:rPr>
              <a:t>Wiring Komponen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39852" y="2383837"/>
            <a:ext cx="3219831" cy="8229600"/>
          </a:xfrm>
          <a:custGeom>
            <a:avLst/>
            <a:gdLst/>
            <a:ahLst/>
            <a:cxnLst/>
            <a:rect r="r" b="b" t="t" l="l"/>
            <a:pathLst>
              <a:path h="8229600" w="3219831">
                <a:moveTo>
                  <a:pt x="0" y="0"/>
                </a:moveTo>
                <a:lnTo>
                  <a:pt x="3219831" y="0"/>
                </a:lnTo>
                <a:lnTo>
                  <a:pt x="3219831" y="8229600"/>
                </a:lnTo>
                <a:lnTo>
                  <a:pt x="0" y="8229600"/>
                </a:lnTo>
                <a:lnTo>
                  <a:pt x="0" y="0"/>
                </a:lnTo>
                <a:close/>
              </a:path>
            </a:pathLst>
          </a:custGeom>
          <a:blipFill>
            <a:blip r:embed="rId7"/>
            <a:stretch>
              <a:fillRect l="0" t="0" r="0" b="0"/>
            </a:stretch>
          </a:blipFill>
        </p:spPr>
      </p:sp>
      <p:sp>
        <p:nvSpPr>
          <p:cNvPr name="TextBox 11" id="11"/>
          <p:cNvSpPr txBox="true"/>
          <p:nvPr/>
        </p:nvSpPr>
        <p:spPr>
          <a:xfrm rot="0">
            <a:off x="2445942" y="4766331"/>
            <a:ext cx="12277301" cy="957615"/>
          </a:xfrm>
          <a:prstGeom prst="rect">
            <a:avLst/>
          </a:prstGeom>
        </p:spPr>
        <p:txBody>
          <a:bodyPr anchor="t" rtlCol="false" tIns="0" lIns="0" bIns="0" rIns="0">
            <a:spAutoFit/>
          </a:bodyPr>
          <a:lstStyle/>
          <a:p>
            <a:pPr algn="ctr">
              <a:lnSpc>
                <a:spcPts val="7779"/>
              </a:lnSpc>
            </a:pPr>
            <a:r>
              <a:rPr lang="en-US" b="true" sz="5556">
                <a:solidFill>
                  <a:srgbClr val="1211CA"/>
                </a:solidFill>
                <a:latin typeface="Montserrat Classic Bold"/>
                <a:ea typeface="Montserrat Classic Bold"/>
                <a:cs typeface="Montserrat Classic Bold"/>
                <a:sym typeface="Montserrat Classic Bold"/>
              </a:rPr>
              <a:t>Implementasi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39852" y="2383837"/>
            <a:ext cx="3219831" cy="8229600"/>
          </a:xfrm>
          <a:custGeom>
            <a:avLst/>
            <a:gdLst/>
            <a:ahLst/>
            <a:cxnLst/>
            <a:rect r="r" b="b" t="t" l="l"/>
            <a:pathLst>
              <a:path h="8229600" w="3219831">
                <a:moveTo>
                  <a:pt x="0" y="0"/>
                </a:moveTo>
                <a:lnTo>
                  <a:pt x="3219831" y="0"/>
                </a:lnTo>
                <a:lnTo>
                  <a:pt x="3219831" y="8229600"/>
                </a:lnTo>
                <a:lnTo>
                  <a:pt x="0" y="8229600"/>
                </a:lnTo>
                <a:lnTo>
                  <a:pt x="0" y="0"/>
                </a:lnTo>
                <a:close/>
              </a:path>
            </a:pathLst>
          </a:custGeom>
          <a:blipFill>
            <a:blip r:embed="rId7"/>
            <a:stretch>
              <a:fillRect l="0" t="0" r="0" b="0"/>
            </a:stretch>
          </a:blipFill>
        </p:spPr>
      </p:sp>
      <p:sp>
        <p:nvSpPr>
          <p:cNvPr name="Freeform 11" id="11"/>
          <p:cNvSpPr/>
          <p:nvPr/>
        </p:nvSpPr>
        <p:spPr>
          <a:xfrm flipH="false" flipV="false" rot="0">
            <a:off x="10836492" y="2901342"/>
            <a:ext cx="4767719" cy="6356958"/>
          </a:xfrm>
          <a:custGeom>
            <a:avLst/>
            <a:gdLst/>
            <a:ahLst/>
            <a:cxnLst/>
            <a:rect r="r" b="b" t="t" l="l"/>
            <a:pathLst>
              <a:path h="6356958" w="4767719">
                <a:moveTo>
                  <a:pt x="0" y="0"/>
                </a:moveTo>
                <a:lnTo>
                  <a:pt x="4767719" y="0"/>
                </a:lnTo>
                <a:lnTo>
                  <a:pt x="4767719" y="6356958"/>
                </a:lnTo>
                <a:lnTo>
                  <a:pt x="0" y="6356958"/>
                </a:lnTo>
                <a:lnTo>
                  <a:pt x="0" y="0"/>
                </a:lnTo>
                <a:close/>
              </a:path>
            </a:pathLst>
          </a:custGeom>
          <a:blipFill>
            <a:blip r:embed="rId8"/>
            <a:stretch>
              <a:fillRect l="0" t="0" r="0" b="0"/>
            </a:stretch>
          </a:blipFill>
        </p:spPr>
      </p:sp>
      <p:sp>
        <p:nvSpPr>
          <p:cNvPr name="Freeform 12" id="12"/>
          <p:cNvSpPr/>
          <p:nvPr/>
        </p:nvSpPr>
        <p:spPr>
          <a:xfrm flipH="false" flipV="false" rot="0">
            <a:off x="4714228" y="2901342"/>
            <a:ext cx="4767719" cy="6356958"/>
          </a:xfrm>
          <a:custGeom>
            <a:avLst/>
            <a:gdLst/>
            <a:ahLst/>
            <a:cxnLst/>
            <a:rect r="r" b="b" t="t" l="l"/>
            <a:pathLst>
              <a:path h="6356958" w="4767719">
                <a:moveTo>
                  <a:pt x="0" y="0"/>
                </a:moveTo>
                <a:lnTo>
                  <a:pt x="4767719" y="0"/>
                </a:lnTo>
                <a:lnTo>
                  <a:pt x="4767719" y="6356958"/>
                </a:lnTo>
                <a:lnTo>
                  <a:pt x="0" y="6356958"/>
                </a:lnTo>
                <a:lnTo>
                  <a:pt x="0" y="0"/>
                </a:lnTo>
                <a:close/>
              </a:path>
            </a:pathLst>
          </a:custGeom>
          <a:blipFill>
            <a:blip r:embed="rId9"/>
            <a:stretch>
              <a:fillRect l="0" t="0" r="0" b="0"/>
            </a:stretch>
          </a:blipFill>
        </p:spPr>
      </p:sp>
      <p:sp>
        <p:nvSpPr>
          <p:cNvPr name="TextBox 13" id="13"/>
          <p:cNvSpPr txBox="true"/>
          <p:nvPr/>
        </p:nvSpPr>
        <p:spPr>
          <a:xfrm rot="0">
            <a:off x="0" y="210193"/>
            <a:ext cx="12277301" cy="957615"/>
          </a:xfrm>
          <a:prstGeom prst="rect">
            <a:avLst/>
          </a:prstGeom>
        </p:spPr>
        <p:txBody>
          <a:bodyPr anchor="t" rtlCol="false" tIns="0" lIns="0" bIns="0" rIns="0">
            <a:spAutoFit/>
          </a:bodyPr>
          <a:lstStyle/>
          <a:p>
            <a:pPr algn="ctr">
              <a:lnSpc>
                <a:spcPts val="7779"/>
              </a:lnSpc>
            </a:pPr>
            <a:r>
              <a:rPr lang="en-US" b="true" sz="5556">
                <a:solidFill>
                  <a:srgbClr val="1211CA"/>
                </a:solidFill>
                <a:latin typeface="Montserrat Classic Bold"/>
                <a:ea typeface="Montserrat Classic Bold"/>
                <a:cs typeface="Montserrat Classic Bold"/>
                <a:sym typeface="Montserrat Classic Bold"/>
              </a:rPr>
              <a:t>Implementasi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57705" y="1028700"/>
            <a:ext cx="14176300" cy="9444960"/>
          </a:xfrm>
          <a:custGeom>
            <a:avLst/>
            <a:gdLst/>
            <a:ahLst/>
            <a:cxnLst/>
            <a:rect r="r" b="b" t="t" l="l"/>
            <a:pathLst>
              <a:path h="9444960" w="14176300">
                <a:moveTo>
                  <a:pt x="0" y="0"/>
                </a:moveTo>
                <a:lnTo>
                  <a:pt x="14176300" y="0"/>
                </a:lnTo>
                <a:lnTo>
                  <a:pt x="14176300" y="9444960"/>
                </a:lnTo>
                <a:lnTo>
                  <a:pt x="0" y="9444960"/>
                </a:lnTo>
                <a:lnTo>
                  <a:pt x="0" y="0"/>
                </a:lnTo>
                <a:close/>
              </a:path>
            </a:pathLst>
          </a:custGeom>
          <a:blipFill>
            <a:blip r:embed="rId2"/>
            <a:stretch>
              <a:fillRect l="0" t="0" r="0" b="0"/>
            </a:stretch>
          </a:blipFill>
        </p:spPr>
      </p:sp>
      <p:grpSp>
        <p:nvGrpSpPr>
          <p:cNvPr name="Group 3" id="3"/>
          <p:cNvGrpSpPr/>
          <p:nvPr/>
        </p:nvGrpSpPr>
        <p:grpSpPr>
          <a:xfrm rot="0">
            <a:off x="14500955" y="1866623"/>
            <a:ext cx="2758345" cy="245871"/>
            <a:chOff x="0" y="0"/>
            <a:chExt cx="726478" cy="64756"/>
          </a:xfrm>
        </p:grpSpPr>
        <p:sp>
          <p:nvSpPr>
            <p:cNvPr name="Freeform 4" id="4"/>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5" id="5"/>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202678" y="573677"/>
            <a:ext cx="3056622" cy="1188262"/>
            <a:chOff x="0" y="0"/>
            <a:chExt cx="4075496" cy="1584349"/>
          </a:xfrm>
        </p:grpSpPr>
        <p:sp>
          <p:nvSpPr>
            <p:cNvPr name="Freeform 7" id="7"/>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5"/>
              <a:stretch>
                <a:fillRect l="0" t="0" r="0" b="0"/>
              </a:stretch>
            </a:blipFill>
          </p:spPr>
        </p:sp>
        <p:sp>
          <p:nvSpPr>
            <p:cNvPr name="Freeform 9" id="9"/>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6"/>
              <a:stretch>
                <a:fillRect l="0" t="0" r="0" b="0"/>
              </a:stretch>
            </a:blipFill>
          </p:spPr>
        </p:sp>
        <p:sp>
          <p:nvSpPr>
            <p:cNvPr name="Freeform 10" id="10"/>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7"/>
              <a:stretch>
                <a:fillRect l="-9920" t="-18614" r="-4558" b="-20865"/>
              </a:stretch>
            </a:blipFill>
          </p:spPr>
        </p:sp>
      </p:grpSp>
      <p:sp>
        <p:nvSpPr>
          <p:cNvPr name="TextBox 11" id="11"/>
          <p:cNvSpPr txBox="true"/>
          <p:nvPr/>
        </p:nvSpPr>
        <p:spPr>
          <a:xfrm rot="0">
            <a:off x="701823" y="468902"/>
            <a:ext cx="11047267" cy="863600"/>
          </a:xfrm>
          <a:prstGeom prst="rect">
            <a:avLst/>
          </a:prstGeom>
        </p:spPr>
        <p:txBody>
          <a:bodyPr anchor="t" rtlCol="false" tIns="0" lIns="0" bIns="0" rIns="0">
            <a:spAutoFit/>
          </a:bodyPr>
          <a:lstStyle/>
          <a:p>
            <a:pPr algn="l">
              <a:lnSpc>
                <a:spcPts val="7000"/>
              </a:lnSpc>
            </a:pPr>
            <a:r>
              <a:rPr lang="en-US" sz="5000" b="true">
                <a:solidFill>
                  <a:srgbClr val="1211CA"/>
                </a:solidFill>
                <a:latin typeface="Montserrat Classic Bold"/>
                <a:ea typeface="Montserrat Classic Bold"/>
                <a:cs typeface="Montserrat Classic Bold"/>
                <a:sym typeface="Montserrat Classic Bold"/>
              </a:rPr>
              <a:t>Implementation Kalman Filter</a:t>
            </a:r>
          </a:p>
        </p:txBody>
      </p:sp>
      <p:sp>
        <p:nvSpPr>
          <p:cNvPr name="TextBox 12" id="12"/>
          <p:cNvSpPr txBox="true"/>
          <p:nvPr/>
        </p:nvSpPr>
        <p:spPr>
          <a:xfrm rot="0">
            <a:off x="269193" y="1941933"/>
            <a:ext cx="2432157" cy="864672"/>
          </a:xfrm>
          <a:prstGeom prst="rect">
            <a:avLst/>
          </a:prstGeom>
        </p:spPr>
        <p:txBody>
          <a:bodyPr anchor="t" rtlCol="false" tIns="0" lIns="0" bIns="0" rIns="0">
            <a:spAutoFit/>
          </a:bodyPr>
          <a:lstStyle/>
          <a:p>
            <a:pPr algn="ctr">
              <a:lnSpc>
                <a:spcPts val="3491"/>
              </a:lnSpc>
            </a:pPr>
            <a:r>
              <a:rPr lang="en-US" sz="2494">
                <a:solidFill>
                  <a:srgbClr val="101010"/>
                </a:solidFill>
                <a:latin typeface="Canva Sans"/>
                <a:ea typeface="Canva Sans"/>
                <a:cs typeface="Canva Sans"/>
                <a:sym typeface="Canva Sans"/>
              </a:rPr>
              <a:t>Inclinometer = Iphone Feature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028700" y="2112494"/>
            <a:ext cx="12738803" cy="8041369"/>
          </a:xfrm>
          <a:custGeom>
            <a:avLst/>
            <a:gdLst/>
            <a:ahLst/>
            <a:cxnLst/>
            <a:rect r="r" b="b" t="t" l="l"/>
            <a:pathLst>
              <a:path h="8041369" w="12738803">
                <a:moveTo>
                  <a:pt x="0" y="0"/>
                </a:moveTo>
                <a:lnTo>
                  <a:pt x="12738803" y="0"/>
                </a:lnTo>
                <a:lnTo>
                  <a:pt x="12738803" y="8041369"/>
                </a:lnTo>
                <a:lnTo>
                  <a:pt x="0" y="8041369"/>
                </a:lnTo>
                <a:lnTo>
                  <a:pt x="0" y="0"/>
                </a:lnTo>
                <a:close/>
              </a:path>
            </a:pathLst>
          </a:custGeom>
          <a:blipFill>
            <a:blip r:embed="rId7"/>
            <a:stretch>
              <a:fillRect l="0" t="0" r="0" b="0"/>
            </a:stretch>
          </a:blipFill>
        </p:spPr>
      </p:sp>
      <p:sp>
        <p:nvSpPr>
          <p:cNvPr name="TextBox 11" id="11"/>
          <p:cNvSpPr txBox="true"/>
          <p:nvPr/>
        </p:nvSpPr>
        <p:spPr>
          <a:xfrm rot="0">
            <a:off x="701823" y="468902"/>
            <a:ext cx="9412881" cy="863600"/>
          </a:xfrm>
          <a:prstGeom prst="rect">
            <a:avLst/>
          </a:prstGeom>
        </p:spPr>
        <p:txBody>
          <a:bodyPr anchor="t" rtlCol="false" tIns="0" lIns="0" bIns="0" rIns="0">
            <a:spAutoFit/>
          </a:bodyPr>
          <a:lstStyle/>
          <a:p>
            <a:pPr algn="l">
              <a:lnSpc>
                <a:spcPts val="7000"/>
              </a:lnSpc>
            </a:pPr>
            <a:r>
              <a:rPr lang="en-US" sz="5000" b="true">
                <a:solidFill>
                  <a:srgbClr val="1211CA"/>
                </a:solidFill>
                <a:latin typeface="Montserrat Classic Bold"/>
                <a:ea typeface="Montserrat Classic Bold"/>
                <a:cs typeface="Montserrat Classic Bold"/>
                <a:sym typeface="Montserrat Classic Bold"/>
              </a:rPr>
              <a:t>Conclusion Degree mpu6050</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858926" y="2112494"/>
            <a:ext cx="11849801" cy="7465375"/>
          </a:xfrm>
          <a:custGeom>
            <a:avLst/>
            <a:gdLst/>
            <a:ahLst/>
            <a:cxnLst/>
            <a:rect r="r" b="b" t="t" l="l"/>
            <a:pathLst>
              <a:path h="7465375" w="11849801">
                <a:moveTo>
                  <a:pt x="0" y="0"/>
                </a:moveTo>
                <a:lnTo>
                  <a:pt x="11849801" y="0"/>
                </a:lnTo>
                <a:lnTo>
                  <a:pt x="11849801" y="7465374"/>
                </a:lnTo>
                <a:lnTo>
                  <a:pt x="0" y="7465374"/>
                </a:lnTo>
                <a:lnTo>
                  <a:pt x="0" y="0"/>
                </a:lnTo>
                <a:close/>
              </a:path>
            </a:pathLst>
          </a:custGeom>
          <a:blipFill>
            <a:blip r:embed="rId7"/>
            <a:stretch>
              <a:fillRect l="0" t="0" r="0" b="0"/>
            </a:stretch>
          </a:blipFill>
        </p:spPr>
      </p:sp>
      <p:sp>
        <p:nvSpPr>
          <p:cNvPr name="TextBox 11" id="11"/>
          <p:cNvSpPr txBox="true"/>
          <p:nvPr/>
        </p:nvSpPr>
        <p:spPr>
          <a:xfrm rot="0">
            <a:off x="701823" y="468902"/>
            <a:ext cx="9412881" cy="863600"/>
          </a:xfrm>
          <a:prstGeom prst="rect">
            <a:avLst/>
          </a:prstGeom>
        </p:spPr>
        <p:txBody>
          <a:bodyPr anchor="t" rtlCol="false" tIns="0" lIns="0" bIns="0" rIns="0">
            <a:spAutoFit/>
          </a:bodyPr>
          <a:lstStyle/>
          <a:p>
            <a:pPr algn="l">
              <a:lnSpc>
                <a:spcPts val="7000"/>
              </a:lnSpc>
            </a:pPr>
            <a:r>
              <a:rPr lang="en-US" sz="5000" b="true">
                <a:solidFill>
                  <a:srgbClr val="1211CA"/>
                </a:solidFill>
                <a:latin typeface="Montserrat Classic Bold"/>
                <a:ea typeface="Montserrat Classic Bold"/>
                <a:cs typeface="Montserrat Classic Bold"/>
                <a:sym typeface="Montserrat Classic Bold"/>
              </a:rPr>
              <a:t>Conclusion Degree mpu6050</a:t>
            </a:r>
          </a:p>
        </p:txBody>
      </p:sp>
      <p:sp>
        <p:nvSpPr>
          <p:cNvPr name="TextBox 12" id="12"/>
          <p:cNvSpPr txBox="true"/>
          <p:nvPr/>
        </p:nvSpPr>
        <p:spPr>
          <a:xfrm rot="0">
            <a:off x="13738125" y="3038092"/>
            <a:ext cx="4284006" cy="6220208"/>
          </a:xfrm>
          <a:prstGeom prst="rect">
            <a:avLst/>
          </a:prstGeom>
        </p:spPr>
        <p:txBody>
          <a:bodyPr anchor="t" rtlCol="false" tIns="0" lIns="0" bIns="0" rIns="0">
            <a:spAutoFit/>
          </a:bodyPr>
          <a:lstStyle/>
          <a:p>
            <a:pPr algn="just">
              <a:lnSpc>
                <a:spcPts val="3793"/>
              </a:lnSpc>
            </a:pPr>
            <a:r>
              <a:rPr lang="en-US" sz="2709" b="true">
                <a:solidFill>
                  <a:srgbClr val="000000"/>
                </a:solidFill>
                <a:latin typeface="Open Sans Bold"/>
                <a:ea typeface="Open Sans Bold"/>
                <a:cs typeface="Open Sans Bold"/>
                <a:sym typeface="Open Sans Bold"/>
              </a:rPr>
              <a:t>Pada tabel menunjukan bahwa, kondisi awal data giro memiliki tingkat error 9,6% dari total pembacaan, ketika MPU6050 (Accelero, Giroskop) tersebut telah diberi metode kalman filter tingkat error cenderung menurun menjadi 2,9% dari keseluruhan data yang dibaca.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2142251" y="2544061"/>
            <a:ext cx="6459658" cy="7382466"/>
          </a:xfrm>
          <a:custGeom>
            <a:avLst/>
            <a:gdLst/>
            <a:ahLst/>
            <a:cxnLst/>
            <a:rect r="r" b="b" t="t" l="l"/>
            <a:pathLst>
              <a:path h="7382466" w="6459658">
                <a:moveTo>
                  <a:pt x="0" y="0"/>
                </a:moveTo>
                <a:lnTo>
                  <a:pt x="6459658" y="0"/>
                </a:lnTo>
                <a:lnTo>
                  <a:pt x="6459658" y="7382466"/>
                </a:lnTo>
                <a:lnTo>
                  <a:pt x="0" y="7382466"/>
                </a:lnTo>
                <a:lnTo>
                  <a:pt x="0" y="0"/>
                </a:lnTo>
                <a:close/>
              </a:path>
            </a:pathLst>
          </a:custGeom>
          <a:blipFill>
            <a:blip r:embed="rId7"/>
            <a:stretch>
              <a:fillRect l="0" t="0" r="0" b="0"/>
            </a:stretch>
          </a:blipFill>
        </p:spPr>
      </p:sp>
      <p:sp>
        <p:nvSpPr>
          <p:cNvPr name="Freeform 11" id="11"/>
          <p:cNvSpPr/>
          <p:nvPr/>
        </p:nvSpPr>
        <p:spPr>
          <a:xfrm flipH="false" flipV="false" rot="0">
            <a:off x="9825016" y="2544061"/>
            <a:ext cx="5905973" cy="7382466"/>
          </a:xfrm>
          <a:custGeom>
            <a:avLst/>
            <a:gdLst/>
            <a:ahLst/>
            <a:cxnLst/>
            <a:rect r="r" b="b" t="t" l="l"/>
            <a:pathLst>
              <a:path h="7382466" w="5905973">
                <a:moveTo>
                  <a:pt x="0" y="0"/>
                </a:moveTo>
                <a:lnTo>
                  <a:pt x="5905973" y="0"/>
                </a:lnTo>
                <a:lnTo>
                  <a:pt x="5905973" y="7382466"/>
                </a:lnTo>
                <a:lnTo>
                  <a:pt x="0" y="7382466"/>
                </a:lnTo>
                <a:lnTo>
                  <a:pt x="0" y="0"/>
                </a:lnTo>
                <a:close/>
              </a:path>
            </a:pathLst>
          </a:custGeom>
          <a:blipFill>
            <a:blip r:embed="rId8"/>
            <a:stretch>
              <a:fillRect l="-11166" t="-22184" r="-10875" b="-7992"/>
            </a:stretch>
          </a:blipFill>
        </p:spPr>
      </p:sp>
      <p:sp>
        <p:nvSpPr>
          <p:cNvPr name="TextBox 12" id="12"/>
          <p:cNvSpPr txBox="true"/>
          <p:nvPr/>
        </p:nvSpPr>
        <p:spPr>
          <a:xfrm rot="0">
            <a:off x="981075" y="1082083"/>
            <a:ext cx="6448950"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Desain case sensor</a:t>
            </a:r>
          </a:p>
          <a:p>
            <a:pPr algn="l">
              <a:lnSpc>
                <a:spcPts val="394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662684"/>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351817" y="434569"/>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619125" y="2543395"/>
            <a:ext cx="603949" cy="603949"/>
          </a:xfrm>
          <a:custGeom>
            <a:avLst/>
            <a:gdLst/>
            <a:ahLst/>
            <a:cxnLst/>
            <a:rect r="r" b="b" t="t" l="l"/>
            <a:pathLst>
              <a:path h="603949" w="603949">
                <a:moveTo>
                  <a:pt x="0" y="0"/>
                </a:moveTo>
                <a:lnTo>
                  <a:pt x="603949" y="0"/>
                </a:lnTo>
                <a:lnTo>
                  <a:pt x="603949" y="603949"/>
                </a:lnTo>
                <a:lnTo>
                  <a:pt x="0" y="6039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1" id="11"/>
          <p:cNvSpPr/>
          <p:nvPr/>
        </p:nvSpPr>
        <p:spPr>
          <a:xfrm flipH="false" flipV="false" rot="0">
            <a:off x="4565812" y="2543395"/>
            <a:ext cx="678594" cy="603949"/>
          </a:xfrm>
          <a:custGeom>
            <a:avLst/>
            <a:gdLst/>
            <a:ahLst/>
            <a:cxnLst/>
            <a:rect r="r" b="b" t="t" l="l"/>
            <a:pathLst>
              <a:path h="603949" w="678594">
                <a:moveTo>
                  <a:pt x="0" y="0"/>
                </a:moveTo>
                <a:lnTo>
                  <a:pt x="678594" y="0"/>
                </a:lnTo>
                <a:lnTo>
                  <a:pt x="678594" y="603949"/>
                </a:lnTo>
                <a:lnTo>
                  <a:pt x="0" y="6039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2" id="12"/>
          <p:cNvSpPr/>
          <p:nvPr/>
        </p:nvSpPr>
        <p:spPr>
          <a:xfrm flipH="false" flipV="false" rot="0">
            <a:off x="8528448" y="2543395"/>
            <a:ext cx="646843" cy="646843"/>
          </a:xfrm>
          <a:custGeom>
            <a:avLst/>
            <a:gdLst/>
            <a:ahLst/>
            <a:cxnLst/>
            <a:rect r="r" b="b" t="t" l="l"/>
            <a:pathLst>
              <a:path h="646843" w="646843">
                <a:moveTo>
                  <a:pt x="0" y="0"/>
                </a:moveTo>
                <a:lnTo>
                  <a:pt x="646844" y="0"/>
                </a:lnTo>
                <a:lnTo>
                  <a:pt x="646844" y="646844"/>
                </a:lnTo>
                <a:lnTo>
                  <a:pt x="0" y="64684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0">
            <a:off x="13054584" y="2543395"/>
            <a:ext cx="624291" cy="775080"/>
          </a:xfrm>
          <a:custGeom>
            <a:avLst/>
            <a:gdLst/>
            <a:ahLst/>
            <a:cxnLst/>
            <a:rect r="r" b="b" t="t" l="l"/>
            <a:pathLst>
              <a:path h="775080" w="624291">
                <a:moveTo>
                  <a:pt x="0" y="0"/>
                </a:moveTo>
                <a:lnTo>
                  <a:pt x="624292" y="0"/>
                </a:lnTo>
                <a:lnTo>
                  <a:pt x="624292" y="775080"/>
                </a:lnTo>
                <a:lnTo>
                  <a:pt x="0" y="775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4" id="14"/>
          <p:cNvSpPr/>
          <p:nvPr/>
        </p:nvSpPr>
        <p:spPr>
          <a:xfrm flipH="false" flipV="false" rot="0">
            <a:off x="609600" y="4417809"/>
            <a:ext cx="603949" cy="603949"/>
          </a:xfrm>
          <a:custGeom>
            <a:avLst/>
            <a:gdLst/>
            <a:ahLst/>
            <a:cxnLst/>
            <a:rect r="r" b="b" t="t" l="l"/>
            <a:pathLst>
              <a:path h="603949" w="603949">
                <a:moveTo>
                  <a:pt x="0" y="0"/>
                </a:moveTo>
                <a:lnTo>
                  <a:pt x="603949" y="0"/>
                </a:lnTo>
                <a:lnTo>
                  <a:pt x="603949" y="603949"/>
                </a:lnTo>
                <a:lnTo>
                  <a:pt x="0" y="6039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5" id="15"/>
          <p:cNvSpPr/>
          <p:nvPr/>
        </p:nvSpPr>
        <p:spPr>
          <a:xfrm flipH="false" flipV="false" rot="0">
            <a:off x="4577293" y="4417809"/>
            <a:ext cx="678594" cy="603949"/>
          </a:xfrm>
          <a:custGeom>
            <a:avLst/>
            <a:gdLst/>
            <a:ahLst/>
            <a:cxnLst/>
            <a:rect r="r" b="b" t="t" l="l"/>
            <a:pathLst>
              <a:path h="603949" w="678594">
                <a:moveTo>
                  <a:pt x="0" y="0"/>
                </a:moveTo>
                <a:lnTo>
                  <a:pt x="678595" y="0"/>
                </a:lnTo>
                <a:lnTo>
                  <a:pt x="678595" y="603949"/>
                </a:lnTo>
                <a:lnTo>
                  <a:pt x="0" y="6039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6" id="16"/>
          <p:cNvSpPr/>
          <p:nvPr/>
        </p:nvSpPr>
        <p:spPr>
          <a:xfrm flipH="false" flipV="false" rot="0">
            <a:off x="8528448" y="4417809"/>
            <a:ext cx="646843" cy="646843"/>
          </a:xfrm>
          <a:custGeom>
            <a:avLst/>
            <a:gdLst/>
            <a:ahLst/>
            <a:cxnLst/>
            <a:rect r="r" b="b" t="t" l="l"/>
            <a:pathLst>
              <a:path h="646843" w="646843">
                <a:moveTo>
                  <a:pt x="0" y="0"/>
                </a:moveTo>
                <a:lnTo>
                  <a:pt x="646844" y="0"/>
                </a:lnTo>
                <a:lnTo>
                  <a:pt x="646844" y="646843"/>
                </a:lnTo>
                <a:lnTo>
                  <a:pt x="0" y="64684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7" id="17"/>
          <p:cNvSpPr/>
          <p:nvPr/>
        </p:nvSpPr>
        <p:spPr>
          <a:xfrm flipH="false" flipV="false" rot="0">
            <a:off x="13045059" y="4256611"/>
            <a:ext cx="624291" cy="775080"/>
          </a:xfrm>
          <a:custGeom>
            <a:avLst/>
            <a:gdLst/>
            <a:ahLst/>
            <a:cxnLst/>
            <a:rect r="r" b="b" t="t" l="l"/>
            <a:pathLst>
              <a:path h="775080" w="624291">
                <a:moveTo>
                  <a:pt x="0" y="0"/>
                </a:moveTo>
                <a:lnTo>
                  <a:pt x="624292" y="0"/>
                </a:lnTo>
                <a:lnTo>
                  <a:pt x="624292" y="775080"/>
                </a:lnTo>
                <a:lnTo>
                  <a:pt x="0" y="7750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8" id="18"/>
          <p:cNvSpPr/>
          <p:nvPr/>
        </p:nvSpPr>
        <p:spPr>
          <a:xfrm flipH="false" flipV="false" rot="0">
            <a:off x="598996" y="5997657"/>
            <a:ext cx="2962656" cy="8229600"/>
          </a:xfrm>
          <a:custGeom>
            <a:avLst/>
            <a:gdLst/>
            <a:ahLst/>
            <a:cxnLst/>
            <a:rect r="r" b="b" t="t" l="l"/>
            <a:pathLst>
              <a:path h="8229600" w="2962656">
                <a:moveTo>
                  <a:pt x="0" y="0"/>
                </a:moveTo>
                <a:lnTo>
                  <a:pt x="2962656" y="0"/>
                </a:lnTo>
                <a:lnTo>
                  <a:pt x="2962656" y="8229600"/>
                </a:lnTo>
                <a:lnTo>
                  <a:pt x="0" y="8229600"/>
                </a:lnTo>
                <a:lnTo>
                  <a:pt x="0" y="0"/>
                </a:lnTo>
                <a:close/>
              </a:path>
            </a:pathLst>
          </a:custGeom>
          <a:blipFill>
            <a:blip r:embed="rId15"/>
            <a:stretch>
              <a:fillRect l="0" t="0" r="0" b="0"/>
            </a:stretch>
          </a:blipFill>
        </p:spPr>
      </p:sp>
      <p:sp>
        <p:nvSpPr>
          <p:cNvPr name="Freeform 19" id="19"/>
          <p:cNvSpPr/>
          <p:nvPr/>
        </p:nvSpPr>
        <p:spPr>
          <a:xfrm flipH="false" flipV="false" rot="0">
            <a:off x="12467383" y="5798377"/>
            <a:ext cx="5699048" cy="5890489"/>
          </a:xfrm>
          <a:custGeom>
            <a:avLst/>
            <a:gdLst/>
            <a:ahLst/>
            <a:cxnLst/>
            <a:rect r="r" b="b" t="t" l="l"/>
            <a:pathLst>
              <a:path h="5890489" w="5699048">
                <a:moveTo>
                  <a:pt x="0" y="0"/>
                </a:moveTo>
                <a:lnTo>
                  <a:pt x="5699048" y="0"/>
                </a:lnTo>
                <a:lnTo>
                  <a:pt x="5699048" y="5890488"/>
                </a:lnTo>
                <a:lnTo>
                  <a:pt x="0" y="5890488"/>
                </a:lnTo>
                <a:lnTo>
                  <a:pt x="0" y="0"/>
                </a:lnTo>
                <a:close/>
              </a:path>
            </a:pathLst>
          </a:custGeom>
          <a:blipFill>
            <a:blip r:embed="rId16"/>
            <a:stretch>
              <a:fillRect l="0" t="0" r="0" b="0"/>
            </a:stretch>
          </a:blipFill>
        </p:spPr>
      </p:sp>
      <p:sp>
        <p:nvSpPr>
          <p:cNvPr name="TextBox 20" id="20"/>
          <p:cNvSpPr txBox="true"/>
          <p:nvPr/>
        </p:nvSpPr>
        <p:spPr>
          <a:xfrm rot="0">
            <a:off x="619125" y="1133475"/>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Outline </a:t>
            </a:r>
          </a:p>
        </p:txBody>
      </p:sp>
      <p:sp>
        <p:nvSpPr>
          <p:cNvPr name="TextBox 21" id="21"/>
          <p:cNvSpPr txBox="true"/>
          <p:nvPr/>
        </p:nvSpPr>
        <p:spPr>
          <a:xfrm rot="0">
            <a:off x="1604074" y="2648190"/>
            <a:ext cx="2580738" cy="356235"/>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Latar Belakang</a:t>
            </a:r>
          </a:p>
        </p:txBody>
      </p:sp>
      <p:sp>
        <p:nvSpPr>
          <p:cNvPr name="TextBox 22" id="22"/>
          <p:cNvSpPr txBox="true"/>
          <p:nvPr/>
        </p:nvSpPr>
        <p:spPr>
          <a:xfrm rot="0">
            <a:off x="5636888" y="2648190"/>
            <a:ext cx="2580738" cy="356235"/>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Tujuan Project</a:t>
            </a:r>
          </a:p>
        </p:txBody>
      </p:sp>
      <p:sp>
        <p:nvSpPr>
          <p:cNvPr name="TextBox 23" id="23"/>
          <p:cNvSpPr txBox="true"/>
          <p:nvPr/>
        </p:nvSpPr>
        <p:spPr>
          <a:xfrm rot="0">
            <a:off x="9556292" y="2648190"/>
            <a:ext cx="2580738" cy="727710"/>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Konsep dan Teori Dasar</a:t>
            </a:r>
          </a:p>
        </p:txBody>
      </p:sp>
      <p:sp>
        <p:nvSpPr>
          <p:cNvPr name="TextBox 24" id="24"/>
          <p:cNvSpPr txBox="true"/>
          <p:nvPr/>
        </p:nvSpPr>
        <p:spPr>
          <a:xfrm rot="0">
            <a:off x="14059876" y="2747851"/>
            <a:ext cx="2580738" cy="727710"/>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Perencanaan dan Langkah-langkah</a:t>
            </a:r>
          </a:p>
        </p:txBody>
      </p:sp>
      <p:sp>
        <p:nvSpPr>
          <p:cNvPr name="TextBox 25" id="25"/>
          <p:cNvSpPr txBox="true"/>
          <p:nvPr/>
        </p:nvSpPr>
        <p:spPr>
          <a:xfrm rot="0">
            <a:off x="1604074" y="4379709"/>
            <a:ext cx="2580738" cy="1099185"/>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Garis besar perencanaan project</a:t>
            </a:r>
          </a:p>
        </p:txBody>
      </p:sp>
      <p:sp>
        <p:nvSpPr>
          <p:cNvPr name="TextBox 26" id="26"/>
          <p:cNvSpPr txBox="true"/>
          <p:nvPr/>
        </p:nvSpPr>
        <p:spPr>
          <a:xfrm rot="0">
            <a:off x="5636888" y="4379709"/>
            <a:ext cx="2312736" cy="1099185"/>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Desain sistem atau diagram alur</a:t>
            </a:r>
          </a:p>
        </p:txBody>
      </p:sp>
      <p:sp>
        <p:nvSpPr>
          <p:cNvPr name="TextBox 27" id="27"/>
          <p:cNvSpPr txBox="true"/>
          <p:nvPr/>
        </p:nvSpPr>
        <p:spPr>
          <a:xfrm rot="0">
            <a:off x="9556292" y="4379709"/>
            <a:ext cx="2580738" cy="356235"/>
          </a:xfrm>
          <a:prstGeom prst="rect">
            <a:avLst/>
          </a:prstGeom>
        </p:spPr>
        <p:txBody>
          <a:bodyPr anchor="t" rtlCol="false" tIns="0" lIns="0" bIns="0" rIns="0">
            <a:spAutoFit/>
          </a:bodyPr>
          <a:lstStyle/>
          <a:p>
            <a:pPr algn="l">
              <a:lnSpc>
                <a:spcPts val="2940"/>
              </a:lnSpc>
            </a:pPr>
            <a:r>
              <a:rPr lang="en-US" sz="2100" b="true">
                <a:solidFill>
                  <a:srgbClr val="1211CA"/>
                </a:solidFill>
                <a:latin typeface="Montserrat Classic Bold"/>
                <a:ea typeface="Montserrat Classic Bold"/>
                <a:cs typeface="Montserrat Classic Bold"/>
                <a:sym typeface="Montserrat Classic Bold"/>
              </a:rPr>
              <a:t>Implementasi</a:t>
            </a:r>
          </a:p>
        </p:txBody>
      </p:sp>
      <p:sp>
        <p:nvSpPr>
          <p:cNvPr name="TextBox 28" id="28"/>
          <p:cNvSpPr txBox="true"/>
          <p:nvPr/>
        </p:nvSpPr>
        <p:spPr>
          <a:xfrm rot="0">
            <a:off x="1604074" y="2648190"/>
            <a:ext cx="2580738" cy="356235"/>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Latar Belakang</a:t>
            </a:r>
          </a:p>
        </p:txBody>
      </p:sp>
      <p:sp>
        <p:nvSpPr>
          <p:cNvPr name="TextBox 29" id="29"/>
          <p:cNvSpPr txBox="true"/>
          <p:nvPr/>
        </p:nvSpPr>
        <p:spPr>
          <a:xfrm rot="0">
            <a:off x="5636888" y="2648190"/>
            <a:ext cx="2580738" cy="356235"/>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Tujuan Project</a:t>
            </a:r>
          </a:p>
        </p:txBody>
      </p:sp>
      <p:sp>
        <p:nvSpPr>
          <p:cNvPr name="TextBox 30" id="30"/>
          <p:cNvSpPr txBox="true"/>
          <p:nvPr/>
        </p:nvSpPr>
        <p:spPr>
          <a:xfrm rot="0">
            <a:off x="9556292" y="2648190"/>
            <a:ext cx="2580738"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Konsep dan Teori Dasar</a:t>
            </a:r>
          </a:p>
        </p:txBody>
      </p:sp>
      <p:sp>
        <p:nvSpPr>
          <p:cNvPr name="TextBox 31" id="31"/>
          <p:cNvSpPr txBox="true"/>
          <p:nvPr/>
        </p:nvSpPr>
        <p:spPr>
          <a:xfrm rot="0">
            <a:off x="14059876" y="2747851"/>
            <a:ext cx="2580738"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Perencanaan dan Langkah-langkah</a:t>
            </a:r>
          </a:p>
        </p:txBody>
      </p:sp>
      <p:sp>
        <p:nvSpPr>
          <p:cNvPr name="TextBox 32" id="32"/>
          <p:cNvSpPr txBox="true"/>
          <p:nvPr/>
        </p:nvSpPr>
        <p:spPr>
          <a:xfrm rot="0">
            <a:off x="1604074" y="4379709"/>
            <a:ext cx="2580738" cy="1099185"/>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Garis besar perencanaan project</a:t>
            </a:r>
          </a:p>
        </p:txBody>
      </p:sp>
      <p:sp>
        <p:nvSpPr>
          <p:cNvPr name="TextBox 33" id="33"/>
          <p:cNvSpPr txBox="true"/>
          <p:nvPr/>
        </p:nvSpPr>
        <p:spPr>
          <a:xfrm rot="0">
            <a:off x="5636888" y="4379709"/>
            <a:ext cx="2312736" cy="1099185"/>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Desain sistem atau diagram alur</a:t>
            </a:r>
          </a:p>
        </p:txBody>
      </p:sp>
      <p:sp>
        <p:nvSpPr>
          <p:cNvPr name="TextBox 34" id="34"/>
          <p:cNvSpPr txBox="true"/>
          <p:nvPr/>
        </p:nvSpPr>
        <p:spPr>
          <a:xfrm rot="0">
            <a:off x="9556292" y="4379709"/>
            <a:ext cx="2580738" cy="356235"/>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Implementasi</a:t>
            </a:r>
          </a:p>
        </p:txBody>
      </p:sp>
      <p:sp>
        <p:nvSpPr>
          <p:cNvPr name="TextBox 35" id="35"/>
          <p:cNvSpPr txBox="true"/>
          <p:nvPr/>
        </p:nvSpPr>
        <p:spPr>
          <a:xfrm rot="0">
            <a:off x="14050351" y="4461067"/>
            <a:ext cx="2590263" cy="727710"/>
          </a:xfrm>
          <a:prstGeom prst="rect">
            <a:avLst/>
          </a:prstGeom>
        </p:spPr>
        <p:txBody>
          <a:bodyPr anchor="t" rtlCol="false" tIns="0" lIns="0" bIns="0" rIns="0">
            <a:spAutoFit/>
          </a:bodyPr>
          <a:lstStyle/>
          <a:p>
            <a:pPr algn="l">
              <a:lnSpc>
                <a:spcPts val="2940"/>
              </a:lnSpc>
            </a:pPr>
            <a:r>
              <a:rPr lang="en-US" sz="2100" b="true">
                <a:solidFill>
                  <a:srgbClr val="000000"/>
                </a:solidFill>
                <a:latin typeface="Montserrat Classic Bold"/>
                <a:ea typeface="Montserrat Classic Bold"/>
                <a:cs typeface="Montserrat Classic Bold"/>
                <a:sym typeface="Montserrat Classic Bold"/>
              </a:rPr>
              <a:t>Korelasi Mata Kuliah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701823" y="468902"/>
            <a:ext cx="9412881" cy="863600"/>
          </a:xfrm>
          <a:prstGeom prst="rect">
            <a:avLst/>
          </a:prstGeom>
        </p:spPr>
        <p:txBody>
          <a:bodyPr anchor="t" rtlCol="false" tIns="0" lIns="0" bIns="0" rIns="0">
            <a:spAutoFit/>
          </a:bodyPr>
          <a:lstStyle/>
          <a:p>
            <a:pPr algn="l">
              <a:lnSpc>
                <a:spcPts val="7000"/>
              </a:lnSpc>
            </a:pPr>
            <a:r>
              <a:rPr lang="en-US" sz="5000" b="true">
                <a:solidFill>
                  <a:srgbClr val="1211CA"/>
                </a:solidFill>
                <a:latin typeface="Montserrat Classic Bold"/>
                <a:ea typeface="Montserrat Classic Bold"/>
                <a:cs typeface="Montserrat Classic Bold"/>
                <a:sym typeface="Montserrat Classic Bold"/>
              </a:rPr>
              <a:t>Conclusion DHT22</a:t>
            </a:r>
          </a:p>
        </p:txBody>
      </p:sp>
      <p:sp>
        <p:nvSpPr>
          <p:cNvPr name="TextBox 11" id="11"/>
          <p:cNvSpPr txBox="true"/>
          <p:nvPr/>
        </p:nvSpPr>
        <p:spPr>
          <a:xfrm rot="0">
            <a:off x="2236780" y="2598269"/>
            <a:ext cx="13814439" cy="6118225"/>
          </a:xfrm>
          <a:prstGeom prst="rect">
            <a:avLst/>
          </a:prstGeom>
        </p:spPr>
        <p:txBody>
          <a:bodyPr anchor="t" rtlCol="false" tIns="0" lIns="0" bIns="0" rIns="0">
            <a:spAutoFit/>
          </a:bodyPr>
          <a:lstStyle/>
          <a:p>
            <a:pPr algn="just">
              <a:lnSpc>
                <a:spcPts val="3499"/>
              </a:lnSpc>
            </a:pPr>
            <a:r>
              <a:rPr lang="en-US" sz="2499" spc="12">
                <a:solidFill>
                  <a:srgbClr val="000000"/>
                </a:solidFill>
                <a:latin typeface="Open Sans"/>
                <a:ea typeface="Open Sans"/>
                <a:cs typeface="Open Sans"/>
                <a:sym typeface="Open Sans"/>
              </a:rPr>
              <a:t>Salah satu tantangan utama dalam pemeliharaan struktur adalah pengaruh faktor lingkungan, seperti suhu dan kelembapan, yang dapat memengaruhi material struktural. Fluktuasi suhu dapat menyebabkan pemuaian atau penyusutan material, sementara kelembapan tinggi mempercepat korosi dan degradasi beton. Oleh karena itu, memantau kondisi lingkungan di sekitar struktur sangat penting untuk menjaga integritas dan keamanan jangka panjang[1].</a:t>
            </a:r>
          </a:p>
          <a:p>
            <a:pPr algn="just">
              <a:lnSpc>
                <a:spcPts val="3499"/>
              </a:lnSpc>
            </a:pPr>
          </a:p>
          <a:p>
            <a:pPr algn="just">
              <a:lnSpc>
                <a:spcPts val="3499"/>
              </a:lnSpc>
            </a:pPr>
            <a:r>
              <a:rPr lang="en-US" sz="2499" spc="12">
                <a:solidFill>
                  <a:srgbClr val="000000"/>
                </a:solidFill>
                <a:latin typeface="Open Sans"/>
                <a:ea typeface="Open Sans"/>
                <a:cs typeface="Open Sans"/>
                <a:sym typeface="Open Sans"/>
              </a:rPr>
              <a:t>Fluktuasi suhu dan kelembapan dapat menyamarkan tanda-tanda awal kerusakan pada struktur, seperti perubahan sifat material yang memengaruhi respons dinamis struktur (frekuensi alami dan deformasi). Dengan mengintegrasikan sensor lingkungan dalam SHMS berbasis IoT, sistem ini diharapkan dapat meningkatkan efisiensi pemeliharaan, mengurangi biaya inspeksi manual, serta memperpanjang umur struktur melalui pendekatan prediktif yang berbasis data. Pendekatan ini akan memperkuat deteksi dini terhadap potensi kerusakan dan memungkinkan perawatan yang lebih tepat waktu dan efektif[2]</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701823" y="468902"/>
            <a:ext cx="9412881" cy="863600"/>
          </a:xfrm>
          <a:prstGeom prst="rect">
            <a:avLst/>
          </a:prstGeom>
        </p:spPr>
        <p:txBody>
          <a:bodyPr anchor="t" rtlCol="false" tIns="0" lIns="0" bIns="0" rIns="0">
            <a:spAutoFit/>
          </a:bodyPr>
          <a:lstStyle/>
          <a:p>
            <a:pPr algn="l">
              <a:lnSpc>
                <a:spcPts val="7000"/>
              </a:lnSpc>
            </a:pPr>
            <a:r>
              <a:rPr lang="en-US" sz="5000" b="true">
                <a:solidFill>
                  <a:srgbClr val="1211CA"/>
                </a:solidFill>
                <a:latin typeface="Montserrat Classic Bold"/>
                <a:ea typeface="Montserrat Classic Bold"/>
                <a:cs typeface="Montserrat Classic Bold"/>
                <a:sym typeface="Montserrat Classic Bold"/>
              </a:rPr>
              <a:t>Conclusion DHT22</a:t>
            </a:r>
          </a:p>
        </p:txBody>
      </p:sp>
      <p:sp>
        <p:nvSpPr>
          <p:cNvPr name="TextBox 11" id="11"/>
          <p:cNvSpPr txBox="true"/>
          <p:nvPr/>
        </p:nvSpPr>
        <p:spPr>
          <a:xfrm rot="0">
            <a:off x="2236780" y="3375025"/>
            <a:ext cx="13814439" cy="3489325"/>
          </a:xfrm>
          <a:prstGeom prst="rect">
            <a:avLst/>
          </a:prstGeom>
        </p:spPr>
        <p:txBody>
          <a:bodyPr anchor="t" rtlCol="false" tIns="0" lIns="0" bIns="0" rIns="0">
            <a:spAutoFit/>
          </a:bodyPr>
          <a:lstStyle/>
          <a:p>
            <a:pPr algn="just">
              <a:lnSpc>
                <a:spcPts val="3499"/>
              </a:lnSpc>
            </a:pPr>
            <a:r>
              <a:rPr lang="en-US" sz="2499" spc="12">
                <a:solidFill>
                  <a:srgbClr val="000000"/>
                </a:solidFill>
                <a:latin typeface="Open Sans"/>
                <a:ea typeface="Open Sans"/>
                <a:cs typeface="Open Sans"/>
                <a:sym typeface="Open Sans"/>
              </a:rPr>
              <a:t>[1]     V. M. Rădulescu, G. M. T. Rădulescu, S. M. Naș, A. T. Rădulescu, and C. M. Rădulescu, “Structural Health Monitoring of Bridges under the Influence of Natural Environmental Factors and Geomatic Technologies: A Literature Review and Bibliometric Analysis,” Buildings, vol. 14, no. 9, p. 2811, 2024, doi: 10.3390/buildings14092811.</a:t>
            </a:r>
          </a:p>
          <a:p>
            <a:pPr algn="just">
              <a:lnSpc>
                <a:spcPts val="3499"/>
              </a:lnSpc>
            </a:pPr>
            <a:r>
              <a:rPr lang="en-US" sz="2499" spc="12">
                <a:solidFill>
                  <a:srgbClr val="000000"/>
                </a:solidFill>
                <a:latin typeface="Open Sans"/>
                <a:ea typeface="Open Sans"/>
                <a:cs typeface="Open Sans"/>
                <a:sym typeface="Open Sans"/>
              </a:rPr>
              <a:t>[2]     A. Keshmiry, S. Hassani, M. Mousavi, and U. Dackermann, “Effects of Environmental and Operational Conditions on Structural Health Monitoring and Non-Destructive Testing: A Systematic Review,” Buildings, vol. 13, no. 4, 2023, doi: 10.3390/buildings13040918.</a:t>
            </a:r>
          </a:p>
          <a:p>
            <a:pPr algn="just">
              <a:lnSpc>
                <a:spcPts val="349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827715" y="2415807"/>
            <a:ext cx="14632571" cy="6511494"/>
          </a:xfrm>
          <a:custGeom>
            <a:avLst/>
            <a:gdLst/>
            <a:ahLst/>
            <a:cxnLst/>
            <a:rect r="r" b="b" t="t" l="l"/>
            <a:pathLst>
              <a:path h="6511494" w="14632571">
                <a:moveTo>
                  <a:pt x="0" y="0"/>
                </a:moveTo>
                <a:lnTo>
                  <a:pt x="14632570" y="0"/>
                </a:lnTo>
                <a:lnTo>
                  <a:pt x="14632570" y="6511494"/>
                </a:lnTo>
                <a:lnTo>
                  <a:pt x="0" y="6511494"/>
                </a:lnTo>
                <a:lnTo>
                  <a:pt x="0" y="0"/>
                </a:lnTo>
                <a:close/>
              </a:path>
            </a:pathLst>
          </a:custGeom>
          <a:blipFill>
            <a:blip r:embed="rId7"/>
            <a:stretch>
              <a:fillRect l="0" t="0" r="0" b="0"/>
            </a:stretch>
          </a:blipFill>
        </p:spPr>
      </p:sp>
      <p:sp>
        <p:nvSpPr>
          <p:cNvPr name="TextBox 11" id="11"/>
          <p:cNvSpPr txBox="true"/>
          <p:nvPr/>
        </p:nvSpPr>
        <p:spPr>
          <a:xfrm rot="0">
            <a:off x="1451718" y="919202"/>
            <a:ext cx="6448950"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Interface Website Monitoring</a:t>
            </a:r>
          </a:p>
        </p:txBody>
      </p:sp>
      <p:sp>
        <p:nvSpPr>
          <p:cNvPr name="TextBox 12" id="12"/>
          <p:cNvSpPr txBox="true"/>
          <p:nvPr/>
        </p:nvSpPr>
        <p:spPr>
          <a:xfrm rot="0">
            <a:off x="8023265" y="9278239"/>
            <a:ext cx="2241471"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ns Bold"/>
                <a:ea typeface="Open Sans Bold"/>
                <a:cs typeface="Open Sans Bold"/>
                <a:sym typeface="Open Sans Bold"/>
              </a:rPr>
              <a:t>DASHBOARD</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827715" y="2415807"/>
            <a:ext cx="14632571" cy="6511494"/>
          </a:xfrm>
          <a:custGeom>
            <a:avLst/>
            <a:gdLst/>
            <a:ahLst/>
            <a:cxnLst/>
            <a:rect r="r" b="b" t="t" l="l"/>
            <a:pathLst>
              <a:path h="6511494" w="14632571">
                <a:moveTo>
                  <a:pt x="0" y="0"/>
                </a:moveTo>
                <a:lnTo>
                  <a:pt x="14632570" y="0"/>
                </a:lnTo>
                <a:lnTo>
                  <a:pt x="14632570" y="6511494"/>
                </a:lnTo>
                <a:lnTo>
                  <a:pt x="0" y="6511494"/>
                </a:lnTo>
                <a:lnTo>
                  <a:pt x="0" y="0"/>
                </a:lnTo>
                <a:close/>
              </a:path>
            </a:pathLst>
          </a:custGeom>
          <a:blipFill>
            <a:blip r:embed="rId7"/>
            <a:stretch>
              <a:fillRect l="0" t="0" r="0" b="0"/>
            </a:stretch>
          </a:blipFill>
        </p:spPr>
      </p:sp>
      <p:sp>
        <p:nvSpPr>
          <p:cNvPr name="Freeform 11" id="11"/>
          <p:cNvSpPr/>
          <p:nvPr/>
        </p:nvSpPr>
        <p:spPr>
          <a:xfrm flipH="false" flipV="false" rot="0">
            <a:off x="1827715" y="2415807"/>
            <a:ext cx="14632571" cy="6511494"/>
          </a:xfrm>
          <a:custGeom>
            <a:avLst/>
            <a:gdLst/>
            <a:ahLst/>
            <a:cxnLst/>
            <a:rect r="r" b="b" t="t" l="l"/>
            <a:pathLst>
              <a:path h="6511494" w="14632571">
                <a:moveTo>
                  <a:pt x="0" y="0"/>
                </a:moveTo>
                <a:lnTo>
                  <a:pt x="14632570" y="0"/>
                </a:lnTo>
                <a:lnTo>
                  <a:pt x="14632570" y="6511494"/>
                </a:lnTo>
                <a:lnTo>
                  <a:pt x="0" y="6511494"/>
                </a:lnTo>
                <a:lnTo>
                  <a:pt x="0" y="0"/>
                </a:lnTo>
                <a:close/>
              </a:path>
            </a:pathLst>
          </a:custGeom>
          <a:blipFill>
            <a:blip r:embed="rId8"/>
            <a:stretch>
              <a:fillRect l="0" t="0" r="0" b="0"/>
            </a:stretch>
          </a:blipFill>
        </p:spPr>
      </p:sp>
      <p:sp>
        <p:nvSpPr>
          <p:cNvPr name="TextBox 12" id="12"/>
          <p:cNvSpPr txBox="true"/>
          <p:nvPr/>
        </p:nvSpPr>
        <p:spPr>
          <a:xfrm rot="0">
            <a:off x="1451718" y="919202"/>
            <a:ext cx="6448950"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Interface Website Monitoring</a:t>
            </a:r>
          </a:p>
        </p:txBody>
      </p:sp>
      <p:sp>
        <p:nvSpPr>
          <p:cNvPr name="TextBox 13" id="13"/>
          <p:cNvSpPr txBox="true"/>
          <p:nvPr/>
        </p:nvSpPr>
        <p:spPr>
          <a:xfrm rot="0">
            <a:off x="7551122" y="8989060"/>
            <a:ext cx="3185755"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ns Bold"/>
                <a:ea typeface="Open Sans Bold"/>
                <a:cs typeface="Open Sans Bold"/>
                <a:sym typeface="Open Sans Bold"/>
              </a:rPr>
              <a:t>LOG TEMPERATUR</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772068" y="2443432"/>
            <a:ext cx="14743864" cy="6561019"/>
          </a:xfrm>
          <a:custGeom>
            <a:avLst/>
            <a:gdLst/>
            <a:ahLst/>
            <a:cxnLst/>
            <a:rect r="r" b="b" t="t" l="l"/>
            <a:pathLst>
              <a:path h="6561019" w="14743864">
                <a:moveTo>
                  <a:pt x="0" y="0"/>
                </a:moveTo>
                <a:lnTo>
                  <a:pt x="14743864" y="0"/>
                </a:lnTo>
                <a:lnTo>
                  <a:pt x="14743864" y="6561019"/>
                </a:lnTo>
                <a:lnTo>
                  <a:pt x="0" y="6561019"/>
                </a:lnTo>
                <a:lnTo>
                  <a:pt x="0" y="0"/>
                </a:lnTo>
                <a:close/>
              </a:path>
            </a:pathLst>
          </a:custGeom>
          <a:blipFill>
            <a:blip r:embed="rId7"/>
            <a:stretch>
              <a:fillRect l="0" t="0" r="0" b="0"/>
            </a:stretch>
          </a:blipFill>
        </p:spPr>
      </p:sp>
      <p:sp>
        <p:nvSpPr>
          <p:cNvPr name="TextBox 11" id="11"/>
          <p:cNvSpPr txBox="true"/>
          <p:nvPr/>
        </p:nvSpPr>
        <p:spPr>
          <a:xfrm rot="0">
            <a:off x="1451718" y="919202"/>
            <a:ext cx="6448950"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Interface Website Monitoring</a:t>
            </a:r>
          </a:p>
        </p:txBody>
      </p:sp>
      <p:sp>
        <p:nvSpPr>
          <p:cNvPr name="TextBox 12" id="12"/>
          <p:cNvSpPr txBox="true"/>
          <p:nvPr/>
        </p:nvSpPr>
        <p:spPr>
          <a:xfrm rot="0">
            <a:off x="7825816" y="8989060"/>
            <a:ext cx="2636368"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ns Bold"/>
                <a:ea typeface="Open Sans Bold"/>
                <a:cs typeface="Open Sans Bold"/>
                <a:sym typeface="Open Sans Bold"/>
              </a:rPr>
              <a:t>LOG HUMIDITY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772068" y="2443432"/>
            <a:ext cx="14743864" cy="6561019"/>
          </a:xfrm>
          <a:custGeom>
            <a:avLst/>
            <a:gdLst/>
            <a:ahLst/>
            <a:cxnLst/>
            <a:rect r="r" b="b" t="t" l="l"/>
            <a:pathLst>
              <a:path h="6561019" w="14743864">
                <a:moveTo>
                  <a:pt x="0" y="0"/>
                </a:moveTo>
                <a:lnTo>
                  <a:pt x="14743864" y="0"/>
                </a:lnTo>
                <a:lnTo>
                  <a:pt x="14743864" y="6561019"/>
                </a:lnTo>
                <a:lnTo>
                  <a:pt x="0" y="6561019"/>
                </a:lnTo>
                <a:lnTo>
                  <a:pt x="0" y="0"/>
                </a:lnTo>
                <a:close/>
              </a:path>
            </a:pathLst>
          </a:custGeom>
          <a:blipFill>
            <a:blip r:embed="rId7"/>
            <a:stretch>
              <a:fillRect l="0" t="0" r="0" b="0"/>
            </a:stretch>
          </a:blipFill>
        </p:spPr>
      </p:sp>
      <p:sp>
        <p:nvSpPr>
          <p:cNvPr name="Freeform 11" id="11"/>
          <p:cNvSpPr/>
          <p:nvPr/>
        </p:nvSpPr>
        <p:spPr>
          <a:xfrm flipH="false" flipV="false" rot="0">
            <a:off x="1772068" y="2443432"/>
            <a:ext cx="14743864" cy="6561019"/>
          </a:xfrm>
          <a:custGeom>
            <a:avLst/>
            <a:gdLst/>
            <a:ahLst/>
            <a:cxnLst/>
            <a:rect r="r" b="b" t="t" l="l"/>
            <a:pathLst>
              <a:path h="6561019" w="14743864">
                <a:moveTo>
                  <a:pt x="0" y="0"/>
                </a:moveTo>
                <a:lnTo>
                  <a:pt x="14743864" y="0"/>
                </a:lnTo>
                <a:lnTo>
                  <a:pt x="14743864" y="6561019"/>
                </a:lnTo>
                <a:lnTo>
                  <a:pt x="0" y="6561019"/>
                </a:lnTo>
                <a:lnTo>
                  <a:pt x="0" y="0"/>
                </a:lnTo>
                <a:close/>
              </a:path>
            </a:pathLst>
          </a:custGeom>
          <a:blipFill>
            <a:blip r:embed="rId8"/>
            <a:stretch>
              <a:fillRect l="0" t="0" r="0" b="0"/>
            </a:stretch>
          </a:blipFill>
        </p:spPr>
      </p:sp>
      <p:sp>
        <p:nvSpPr>
          <p:cNvPr name="TextBox 12" id="12"/>
          <p:cNvSpPr txBox="true"/>
          <p:nvPr/>
        </p:nvSpPr>
        <p:spPr>
          <a:xfrm rot="0">
            <a:off x="1451718" y="919202"/>
            <a:ext cx="6448950"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Interface Website Monitoring</a:t>
            </a:r>
          </a:p>
        </p:txBody>
      </p:sp>
      <p:sp>
        <p:nvSpPr>
          <p:cNvPr name="TextBox 13" id="13"/>
          <p:cNvSpPr txBox="true"/>
          <p:nvPr/>
        </p:nvSpPr>
        <p:spPr>
          <a:xfrm rot="0">
            <a:off x="7510343" y="9027160"/>
            <a:ext cx="3267313"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ns Bold"/>
                <a:ea typeface="Open Sans Bold"/>
                <a:cs typeface="Open Sans Bold"/>
                <a:sym typeface="Open Sans Bold"/>
              </a:rPr>
              <a:t>LOG STRAINVALUE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718286" y="2423624"/>
            <a:ext cx="14851428" cy="6600635"/>
          </a:xfrm>
          <a:custGeom>
            <a:avLst/>
            <a:gdLst/>
            <a:ahLst/>
            <a:cxnLst/>
            <a:rect r="r" b="b" t="t" l="l"/>
            <a:pathLst>
              <a:path h="6600635" w="14851428">
                <a:moveTo>
                  <a:pt x="0" y="0"/>
                </a:moveTo>
                <a:lnTo>
                  <a:pt x="14851428" y="0"/>
                </a:lnTo>
                <a:lnTo>
                  <a:pt x="14851428" y="6600635"/>
                </a:lnTo>
                <a:lnTo>
                  <a:pt x="0" y="6600635"/>
                </a:lnTo>
                <a:lnTo>
                  <a:pt x="0" y="0"/>
                </a:lnTo>
                <a:close/>
              </a:path>
            </a:pathLst>
          </a:custGeom>
          <a:blipFill>
            <a:blip r:embed="rId7"/>
            <a:stretch>
              <a:fillRect l="0" t="0" r="0" b="0"/>
            </a:stretch>
          </a:blipFill>
        </p:spPr>
      </p:sp>
      <p:sp>
        <p:nvSpPr>
          <p:cNvPr name="TextBox 11" id="11"/>
          <p:cNvSpPr txBox="true"/>
          <p:nvPr/>
        </p:nvSpPr>
        <p:spPr>
          <a:xfrm rot="0">
            <a:off x="1451718" y="919202"/>
            <a:ext cx="6448950"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Interface Website Monitoring</a:t>
            </a:r>
          </a:p>
        </p:txBody>
      </p:sp>
      <p:sp>
        <p:nvSpPr>
          <p:cNvPr name="TextBox 12" id="12"/>
          <p:cNvSpPr txBox="true"/>
          <p:nvPr/>
        </p:nvSpPr>
        <p:spPr>
          <a:xfrm rot="0">
            <a:off x="8228572" y="8989060"/>
            <a:ext cx="1830857"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ns Bold"/>
                <a:ea typeface="Open Sans Bold"/>
                <a:cs typeface="Open Sans Bold"/>
                <a:sym typeface="Open Sans Bold"/>
              </a:rPr>
              <a:t>LOG GYRO</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702707" y="2398614"/>
            <a:ext cx="14882587" cy="6650656"/>
          </a:xfrm>
          <a:custGeom>
            <a:avLst/>
            <a:gdLst/>
            <a:ahLst/>
            <a:cxnLst/>
            <a:rect r="r" b="b" t="t" l="l"/>
            <a:pathLst>
              <a:path h="6650656" w="14882587">
                <a:moveTo>
                  <a:pt x="0" y="0"/>
                </a:moveTo>
                <a:lnTo>
                  <a:pt x="14882586" y="0"/>
                </a:lnTo>
                <a:lnTo>
                  <a:pt x="14882586" y="6650655"/>
                </a:lnTo>
                <a:lnTo>
                  <a:pt x="0" y="6650655"/>
                </a:lnTo>
                <a:lnTo>
                  <a:pt x="0" y="0"/>
                </a:lnTo>
                <a:close/>
              </a:path>
            </a:pathLst>
          </a:custGeom>
          <a:blipFill>
            <a:blip r:embed="rId7"/>
            <a:stretch>
              <a:fillRect l="0" t="0" r="0" b="0"/>
            </a:stretch>
          </a:blipFill>
        </p:spPr>
      </p:sp>
      <p:sp>
        <p:nvSpPr>
          <p:cNvPr name="TextBox 11" id="11"/>
          <p:cNvSpPr txBox="true"/>
          <p:nvPr/>
        </p:nvSpPr>
        <p:spPr>
          <a:xfrm rot="0">
            <a:off x="1451718" y="919202"/>
            <a:ext cx="6448950"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Interface Website Monitoring</a:t>
            </a:r>
          </a:p>
        </p:txBody>
      </p:sp>
      <p:sp>
        <p:nvSpPr>
          <p:cNvPr name="TextBox 12" id="12"/>
          <p:cNvSpPr txBox="true"/>
          <p:nvPr/>
        </p:nvSpPr>
        <p:spPr>
          <a:xfrm rot="0">
            <a:off x="7241977" y="9131935"/>
            <a:ext cx="3823097" cy="481331"/>
          </a:xfrm>
          <a:prstGeom prst="rect">
            <a:avLst/>
          </a:prstGeom>
        </p:spPr>
        <p:txBody>
          <a:bodyPr anchor="t" rtlCol="false" tIns="0" lIns="0" bIns="0" rIns="0">
            <a:spAutoFit/>
          </a:bodyPr>
          <a:lstStyle/>
          <a:p>
            <a:pPr algn="ctr">
              <a:lnSpc>
                <a:spcPts val="3919"/>
              </a:lnSpc>
              <a:spcBef>
                <a:spcPct val="0"/>
              </a:spcBef>
            </a:pPr>
            <a:r>
              <a:rPr lang="en-US" b="true" sz="2799">
                <a:solidFill>
                  <a:srgbClr val="000000"/>
                </a:solidFill>
                <a:latin typeface="Open Sans Bold"/>
                <a:ea typeface="Open Sans Bold"/>
                <a:cs typeface="Open Sans Bold"/>
                <a:sym typeface="Open Sans Bold"/>
              </a:rPr>
              <a:t>LOG ACCELEROMETER</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708112" y="2412592"/>
            <a:ext cx="15228073" cy="6776492"/>
          </a:xfrm>
          <a:custGeom>
            <a:avLst/>
            <a:gdLst/>
            <a:ahLst/>
            <a:cxnLst/>
            <a:rect r="r" b="b" t="t" l="l"/>
            <a:pathLst>
              <a:path h="6776492" w="15228073">
                <a:moveTo>
                  <a:pt x="0" y="0"/>
                </a:moveTo>
                <a:lnTo>
                  <a:pt x="15228073" y="0"/>
                </a:lnTo>
                <a:lnTo>
                  <a:pt x="15228073" y="6776493"/>
                </a:lnTo>
                <a:lnTo>
                  <a:pt x="0" y="6776493"/>
                </a:lnTo>
                <a:lnTo>
                  <a:pt x="0" y="0"/>
                </a:lnTo>
                <a:close/>
              </a:path>
            </a:pathLst>
          </a:custGeom>
          <a:blipFill>
            <a:blip r:embed="rId7"/>
            <a:stretch>
              <a:fillRect l="0" t="0" r="0" b="0"/>
            </a:stretch>
          </a:blipFill>
        </p:spPr>
      </p:sp>
      <p:sp>
        <p:nvSpPr>
          <p:cNvPr name="TextBox 11" id="11"/>
          <p:cNvSpPr txBox="true"/>
          <p:nvPr/>
        </p:nvSpPr>
        <p:spPr>
          <a:xfrm rot="0">
            <a:off x="1451718" y="919202"/>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Database MySQL</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graphicFrame>
        <p:nvGraphicFramePr>
          <p:cNvPr name="Table 10" id="10"/>
          <p:cNvGraphicFramePr>
            <a:graphicFrameLocks noGrp="true"/>
          </p:cNvGraphicFramePr>
          <p:nvPr/>
        </p:nvGraphicFramePr>
        <p:xfrm>
          <a:off x="1828800" y="2676797"/>
          <a:ext cx="7877105" cy="5848350"/>
        </p:xfrm>
        <a:graphic>
          <a:graphicData uri="http://schemas.openxmlformats.org/drawingml/2006/table">
            <a:tbl>
              <a:tblPr/>
              <a:tblGrid>
                <a:gridCol w="834579"/>
                <a:gridCol w="1810526"/>
                <a:gridCol w="1687807"/>
                <a:gridCol w="1968772"/>
                <a:gridCol w="1575421"/>
              </a:tblGrid>
              <a:tr h="974725">
                <a:tc rowSpan="2">
                  <a:txBody>
                    <a:bodyPr anchor="t" rtlCol="false"/>
                    <a:lstStyle/>
                    <a:p>
                      <a:pPr algn="l">
                        <a:lnSpc>
                          <a:spcPts val="2239"/>
                        </a:lnSpc>
                        <a:defRPr/>
                      </a:pPr>
                      <a:r>
                        <a:rPr lang="en-US" sz="1599">
                          <a:solidFill>
                            <a:srgbClr val="000000"/>
                          </a:solidFill>
                          <a:latin typeface="Open Sans"/>
                          <a:ea typeface="Open Sans"/>
                          <a:cs typeface="Open Sans"/>
                          <a:sym typeface="Open Sans"/>
                        </a:rPr>
                        <a:t>No.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3">
                  <a:txBody>
                    <a:bodyPr anchor="t" rtlCol="false"/>
                    <a:lstStyle/>
                    <a:p>
                      <a:pPr algn="l">
                        <a:lnSpc>
                          <a:spcPts val="2239"/>
                        </a:lnSpc>
                        <a:defRPr/>
                      </a:pPr>
                      <a:r>
                        <a:rPr lang="en-US" sz="1599">
                          <a:solidFill>
                            <a:srgbClr val="000000"/>
                          </a:solidFill>
                          <a:latin typeface="Open Sans"/>
                          <a:ea typeface="Open Sans"/>
                          <a:cs typeface="Open Sans"/>
                          <a:sym typeface="Open Sans"/>
                        </a:rPr>
                        <a:t>Sensor Gyroscope (deg/s)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239"/>
                        </a:lnSpc>
                        <a:defRPr/>
                      </a:pPr>
                      <a:r>
                        <a:rPr lang="en-US" sz="1599">
                          <a:solidFill>
                            <a:srgbClr val="000000"/>
                          </a:solidFill>
                          <a:latin typeface="Open Sans"/>
                          <a:ea typeface="Open Sans"/>
                          <a:cs typeface="Open Sans"/>
                          <a:sym typeface="Open Sans"/>
                        </a:rPr>
                        <a:t>Sensor Gyroscope (deg/s)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2239"/>
                        </a:lnSpc>
                        <a:defRPr/>
                      </a:pPr>
                      <a:r>
                        <a:rPr lang="en-US" sz="1599">
                          <a:solidFill>
                            <a:srgbClr val="000000"/>
                          </a:solidFill>
                          <a:latin typeface="Open Sans"/>
                          <a:ea typeface="Open Sans"/>
                          <a:cs typeface="Open Sans"/>
                          <a:sym typeface="Open Sans"/>
                        </a:rPr>
                        <a:t>Sensor Gyroscope (deg/s)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39"/>
                        </a:lnSpc>
                        <a:defRPr/>
                      </a:pPr>
                      <a:r>
                        <a:rPr lang="en-US" sz="1599">
                          <a:solidFill>
                            <a:srgbClr val="000000"/>
                          </a:solidFill>
                          <a:latin typeface="Open Sans"/>
                          <a:ea typeface="Open Sans"/>
                          <a:cs typeface="Open Sans"/>
                          <a:sym typeface="Open Sans"/>
                        </a:rPr>
                        <a:t>Waktu (sekon)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74725">
                <a:tc vMerge="true">
                  <a:txBody>
                    <a:bodyPr anchor="t" rtlCol="false"/>
                    <a:lstStyle/>
                    <a:p>
                      <a:pPr algn="l">
                        <a:lnSpc>
                          <a:spcPts val="2239"/>
                        </a:lnSpc>
                        <a:defRPr/>
                      </a:pPr>
                      <a:r>
                        <a:rPr lang="en-US" sz="1599">
                          <a:solidFill>
                            <a:srgbClr val="000000"/>
                          </a:solidFill>
                          <a:latin typeface="Open Sans"/>
                          <a:ea typeface="Open Sans"/>
                          <a:cs typeface="Open Sans"/>
                          <a:sym typeface="Open Sans"/>
                        </a:rPr>
                        <a:t>No.</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x</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y</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z</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39"/>
                        </a:lnSpc>
                        <a:defRPr/>
                      </a:pPr>
                      <a:r>
                        <a:rPr lang="en-US" sz="1599">
                          <a:solidFill>
                            <a:srgbClr val="000000"/>
                          </a:solidFill>
                          <a:latin typeface="Open Sans"/>
                          <a:ea typeface="Open Sans"/>
                          <a:cs typeface="Open Sans"/>
                          <a:sym typeface="Open Sans"/>
                        </a:rPr>
                        <a:t>Waktu (sekon)</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74725">
                <a:tc>
                  <a:txBody>
                    <a:bodyPr anchor="t" rtlCol="false"/>
                    <a:lstStyle/>
                    <a:p>
                      <a:pPr algn="l">
                        <a:lnSpc>
                          <a:spcPts val="2239"/>
                        </a:lnSpc>
                        <a:defRPr/>
                      </a:pPr>
                      <a:r>
                        <a:rPr lang="en-US" sz="1599">
                          <a:solidFill>
                            <a:srgbClr val="000000"/>
                          </a:solidFill>
                          <a:latin typeface="Open Sans"/>
                          <a:ea typeface="Open Sans"/>
                          <a:cs typeface="Open Sans"/>
                          <a:sym typeface="Open Sans"/>
                        </a:rPr>
                        <a:t>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74725">
                <a:tc>
                  <a:txBody>
                    <a:bodyPr anchor="t" rtlCol="false"/>
                    <a:lstStyle/>
                    <a:p>
                      <a:pPr algn="l">
                        <a:lnSpc>
                          <a:spcPts val="2239"/>
                        </a:lnSpc>
                        <a:defRPr/>
                      </a:pPr>
                      <a:r>
                        <a:rPr lang="en-US" sz="1599">
                          <a:solidFill>
                            <a:srgbClr val="000000"/>
                          </a:solidFill>
                          <a:latin typeface="Open Sans"/>
                          <a:ea typeface="Open Sans"/>
                          <a:cs typeface="Open Sans"/>
                          <a:sym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-0,12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0,82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74725">
                <a:tc>
                  <a:txBody>
                    <a:bodyPr anchor="t" rtlCol="false"/>
                    <a:lstStyle/>
                    <a:p>
                      <a:pPr algn="l">
                        <a:lnSpc>
                          <a:spcPts val="2239"/>
                        </a:lnSpc>
                        <a:defRPr/>
                      </a:pPr>
                      <a:r>
                        <a:rPr lang="en-US" sz="1599">
                          <a:solidFill>
                            <a:srgbClr val="000000"/>
                          </a:solidFill>
                          <a:latin typeface="Open Sans"/>
                          <a:ea typeface="Open Sans"/>
                          <a:cs typeface="Open Sans"/>
                          <a:sym typeface="Open Sans"/>
                        </a:rPr>
                        <a:t>3</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-0,07</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0,88</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974725">
                <a:tc>
                  <a:txBody>
                    <a:bodyPr anchor="t" rtlCol="false"/>
                    <a:lstStyle/>
                    <a:p>
                      <a:pPr algn="l">
                        <a:lnSpc>
                          <a:spcPts val="2239"/>
                        </a:lnSpc>
                        <a:defRPr/>
                      </a:pPr>
                      <a:r>
                        <a:rPr lang="en-US" sz="1599">
                          <a:solidFill>
                            <a:srgbClr val="000000"/>
                          </a:solidFill>
                          <a:latin typeface="Open Sans"/>
                          <a:ea typeface="Open Sans"/>
                          <a:cs typeface="Open Sans"/>
                          <a:sym typeface="Open Sans"/>
                        </a:rPr>
                        <a:t>4</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-0,02</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-0,01</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6</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pic>
        <p:nvPicPr>
          <p:cNvPr name="Picture 11" id="11">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1781" t="16362" r="1514" b="12775"/>
          <a:stretch>
            <a:fillRect/>
          </a:stretch>
        </p:blipFill>
        <p:spPr>
          <a:xfrm flipH="false" flipV="false" rot="0">
            <a:off x="10881964" y="2693481"/>
            <a:ext cx="4476574" cy="5831666"/>
          </a:xfrm>
          <a:prstGeom prst="rect">
            <a:avLst/>
          </a:prstGeom>
        </p:spPr>
      </p:pic>
      <p:sp>
        <p:nvSpPr>
          <p:cNvPr name="TextBox 12" id="12"/>
          <p:cNvSpPr txBox="true"/>
          <p:nvPr/>
        </p:nvSpPr>
        <p:spPr>
          <a:xfrm rot="0">
            <a:off x="1028700" y="1082083"/>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Implementasi</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2770845" y="3242323"/>
            <a:ext cx="5249475" cy="3937106"/>
          </a:xfrm>
          <a:custGeom>
            <a:avLst/>
            <a:gdLst/>
            <a:ahLst/>
            <a:cxnLst/>
            <a:rect r="r" b="b" t="t" l="l"/>
            <a:pathLst>
              <a:path h="3937106" w="5249475">
                <a:moveTo>
                  <a:pt x="0" y="0"/>
                </a:moveTo>
                <a:lnTo>
                  <a:pt x="5249475" y="0"/>
                </a:lnTo>
                <a:lnTo>
                  <a:pt x="5249475" y="3937106"/>
                </a:lnTo>
                <a:lnTo>
                  <a:pt x="0" y="3937106"/>
                </a:lnTo>
                <a:lnTo>
                  <a:pt x="0" y="0"/>
                </a:lnTo>
                <a:close/>
              </a:path>
            </a:pathLst>
          </a:custGeom>
          <a:blipFill>
            <a:blip r:embed="rId7"/>
            <a:stretch>
              <a:fillRect l="-16666" t="0" r="-16666" b="0"/>
            </a:stretch>
          </a:blipFill>
        </p:spPr>
      </p:sp>
      <p:sp>
        <p:nvSpPr>
          <p:cNvPr name="Freeform 11" id="11"/>
          <p:cNvSpPr/>
          <p:nvPr/>
        </p:nvSpPr>
        <p:spPr>
          <a:xfrm flipH="false" flipV="false" rot="0">
            <a:off x="10267680" y="3242323"/>
            <a:ext cx="5249475" cy="3937106"/>
          </a:xfrm>
          <a:custGeom>
            <a:avLst/>
            <a:gdLst/>
            <a:ahLst/>
            <a:cxnLst/>
            <a:rect r="r" b="b" t="t" l="l"/>
            <a:pathLst>
              <a:path h="3937106" w="5249475">
                <a:moveTo>
                  <a:pt x="0" y="0"/>
                </a:moveTo>
                <a:lnTo>
                  <a:pt x="5249475" y="0"/>
                </a:lnTo>
                <a:lnTo>
                  <a:pt x="5249475" y="3937106"/>
                </a:lnTo>
                <a:lnTo>
                  <a:pt x="0" y="3937106"/>
                </a:lnTo>
                <a:lnTo>
                  <a:pt x="0" y="0"/>
                </a:lnTo>
                <a:close/>
              </a:path>
            </a:pathLst>
          </a:custGeom>
          <a:blipFill>
            <a:blip r:embed="rId8"/>
            <a:stretch>
              <a:fillRect l="-6285" t="0" r="-6285" b="0"/>
            </a:stretch>
          </a:blipFill>
        </p:spPr>
      </p:sp>
      <p:sp>
        <p:nvSpPr>
          <p:cNvPr name="TextBox 12" id="12"/>
          <p:cNvSpPr txBox="true"/>
          <p:nvPr/>
        </p:nvSpPr>
        <p:spPr>
          <a:xfrm rot="0">
            <a:off x="1451718" y="1404977"/>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Latar Belakang</a:t>
            </a:r>
          </a:p>
        </p:txBody>
      </p:sp>
      <p:sp>
        <p:nvSpPr>
          <p:cNvPr name="TextBox 13" id="13"/>
          <p:cNvSpPr txBox="true"/>
          <p:nvPr/>
        </p:nvSpPr>
        <p:spPr>
          <a:xfrm rot="0">
            <a:off x="3475045" y="7483462"/>
            <a:ext cx="3841075"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Open Sans Bold"/>
                <a:ea typeface="Open Sans Bold"/>
                <a:cs typeface="Open Sans Bold"/>
                <a:sym typeface="Open Sans Bold"/>
              </a:rPr>
              <a:t>KONDISI STRUKTUR BANGUNAN</a:t>
            </a:r>
          </a:p>
        </p:txBody>
      </p:sp>
      <p:sp>
        <p:nvSpPr>
          <p:cNvPr name="TextBox 14" id="14"/>
          <p:cNvSpPr txBox="true"/>
          <p:nvPr/>
        </p:nvSpPr>
        <p:spPr>
          <a:xfrm rot="0">
            <a:off x="11152915" y="7483462"/>
            <a:ext cx="3479006" cy="323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Open Sans Bold"/>
                <a:ea typeface="Open Sans Bold"/>
                <a:cs typeface="Open Sans Bold"/>
                <a:sym typeface="Open Sans Bold"/>
              </a:rPr>
              <a:t>PERGESERAN LEMPENG BUMI</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1781" t="16362" r="1514" b="12775"/>
          <a:stretch>
            <a:fillRect/>
          </a:stretch>
        </p:blipFill>
        <p:spPr>
          <a:xfrm flipH="false" flipV="false" rot="0">
            <a:off x="10881964" y="2693481"/>
            <a:ext cx="4476574" cy="5831666"/>
          </a:xfrm>
          <a:prstGeom prst="rect">
            <a:avLst/>
          </a:prstGeom>
        </p:spPr>
      </p:pic>
      <p:graphicFrame>
        <p:nvGraphicFramePr>
          <p:cNvPr name="Table 11" id="11"/>
          <p:cNvGraphicFramePr>
            <a:graphicFrameLocks noGrp="true"/>
          </p:cNvGraphicFramePr>
          <p:nvPr/>
        </p:nvGraphicFramePr>
        <p:xfrm>
          <a:off x="1828800" y="2693481"/>
          <a:ext cx="8002588" cy="5831666"/>
        </p:xfrm>
        <a:graphic>
          <a:graphicData uri="http://schemas.openxmlformats.org/drawingml/2006/table">
            <a:tbl>
              <a:tblPr/>
              <a:tblGrid>
                <a:gridCol w="860586"/>
                <a:gridCol w="1810165"/>
                <a:gridCol w="1773168"/>
                <a:gridCol w="1958151"/>
                <a:gridCol w="1600518"/>
              </a:tblGrid>
              <a:tr h="971944">
                <a:tc rowSpan="2">
                  <a:txBody>
                    <a:bodyPr anchor="t" rtlCol="false"/>
                    <a:lstStyle/>
                    <a:p>
                      <a:pPr algn="l">
                        <a:lnSpc>
                          <a:spcPts val="2239"/>
                        </a:lnSpc>
                        <a:defRPr/>
                      </a:pPr>
                      <a:r>
                        <a:rPr lang="en-US" sz="1599">
                          <a:solidFill>
                            <a:srgbClr val="000000"/>
                          </a:solidFill>
                          <a:latin typeface="Open Sans"/>
                          <a:ea typeface="Open Sans"/>
                          <a:cs typeface="Open Sans"/>
                          <a:sym typeface="Open Sans"/>
                        </a:rPr>
                        <a:t>No.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gridSpan="3">
                  <a:txBody>
                    <a:bodyPr anchor="t" rtlCol="false"/>
                    <a:lstStyle/>
                    <a:p>
                      <a:pPr algn="l">
                        <a:lnSpc>
                          <a:spcPts val="2239"/>
                        </a:lnSpc>
                        <a:defRPr/>
                      </a:pPr>
                      <a:r>
                        <a:rPr lang="en-US" sz="1599">
                          <a:solidFill>
                            <a:srgbClr val="000000"/>
                          </a:solidFill>
                          <a:latin typeface="Open Sans"/>
                          <a:ea typeface="Open Sans"/>
                          <a:cs typeface="Open Sans"/>
                          <a:sym typeface="Open Sans"/>
                        </a:rPr>
                        <a:t>Sensor Accelerometer (m/s2)</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hMerge="true">
                  <a:txBody>
                    <a:bodyPr anchor="t" rtlCol="false"/>
                    <a:lstStyle/>
                    <a:p>
                      <a:pPr algn="l">
                        <a:lnSpc>
                          <a:spcPts val="2239"/>
                        </a:lnSpc>
                        <a:defRPr/>
                      </a:pPr>
                      <a:r>
                        <a:rPr lang="en-US" sz="1599">
                          <a:solidFill>
                            <a:srgbClr val="000000"/>
                          </a:solidFill>
                          <a:latin typeface="Open Sans"/>
                          <a:ea typeface="Open Sans"/>
                          <a:cs typeface="Open Sans"/>
                          <a:sym typeface="Open Sans"/>
                        </a:rPr>
                        <a:t>Sensor Accelerometer (m/s2)</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hMerge="true">
                  <a:txBody>
                    <a:bodyPr anchor="t" rtlCol="false"/>
                    <a:lstStyle/>
                    <a:p>
                      <a:pPr algn="l">
                        <a:lnSpc>
                          <a:spcPts val="2239"/>
                        </a:lnSpc>
                        <a:defRPr/>
                      </a:pPr>
                      <a:r>
                        <a:rPr lang="en-US" sz="1599">
                          <a:solidFill>
                            <a:srgbClr val="000000"/>
                          </a:solidFill>
                          <a:latin typeface="Open Sans"/>
                          <a:ea typeface="Open Sans"/>
                          <a:cs typeface="Open Sans"/>
                          <a:sym typeface="Open Sans"/>
                        </a:rPr>
                        <a:t>Sensor Accelerometer (m/s2)</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rowSpan="2">
                  <a:txBody>
                    <a:bodyPr anchor="t" rtlCol="false"/>
                    <a:lstStyle/>
                    <a:p>
                      <a:pPr algn="l">
                        <a:lnSpc>
                          <a:spcPts val="2239"/>
                        </a:lnSpc>
                        <a:defRPr/>
                      </a:pPr>
                      <a:r>
                        <a:rPr lang="en-US" sz="1599">
                          <a:solidFill>
                            <a:srgbClr val="000000"/>
                          </a:solidFill>
                          <a:latin typeface="Open Sans"/>
                          <a:ea typeface="Open Sans"/>
                          <a:cs typeface="Open Sans"/>
                          <a:sym typeface="Open Sans"/>
                        </a:rPr>
                        <a:t>Waktu (sekon)</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971944">
                <a:tc vMerge="true">
                  <a:txBody>
                    <a:bodyPr anchor="t" rtlCol="false"/>
                    <a:lstStyle/>
                    <a:p>
                      <a:pPr algn="l">
                        <a:lnSpc>
                          <a:spcPts val="2239"/>
                        </a:lnSpc>
                        <a:defRPr/>
                      </a:pPr>
                      <a:r>
                        <a:rPr lang="en-US" sz="1599">
                          <a:solidFill>
                            <a:srgbClr val="000000"/>
                          </a:solidFill>
                          <a:latin typeface="Open Sans"/>
                          <a:ea typeface="Open Sans"/>
                          <a:cs typeface="Open Sans"/>
                          <a:sym typeface="Open Sans"/>
                        </a:rPr>
                        <a:t>No.</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x</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y</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z</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vMerge="true">
                  <a:txBody>
                    <a:bodyPr anchor="t" rtlCol="false"/>
                    <a:lstStyle/>
                    <a:p>
                      <a:pPr algn="l">
                        <a:lnSpc>
                          <a:spcPts val="2239"/>
                        </a:lnSpc>
                        <a:defRPr/>
                      </a:pPr>
                      <a:r>
                        <a:rPr lang="en-US" sz="1599">
                          <a:solidFill>
                            <a:srgbClr val="000000"/>
                          </a:solidFill>
                          <a:latin typeface="Open Sans"/>
                          <a:ea typeface="Open Sans"/>
                          <a:cs typeface="Open Sans"/>
                          <a:sym typeface="Open Sans"/>
                        </a:rPr>
                        <a:t>Waktu (sekon)</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971944">
                <a:tc>
                  <a:txBody>
                    <a:bodyPr anchor="t" rtlCol="false"/>
                    <a:lstStyle/>
                    <a:p>
                      <a:pPr algn="l">
                        <a:lnSpc>
                          <a:spcPts val="2239"/>
                        </a:lnSpc>
                        <a:defRPr/>
                      </a:pPr>
                      <a:r>
                        <a:rPr lang="en-US" sz="1599">
                          <a:solidFill>
                            <a:srgbClr val="000000"/>
                          </a:solidFill>
                          <a:latin typeface="Open Sans"/>
                          <a:ea typeface="Open Sans"/>
                          <a:cs typeface="Open Sans"/>
                          <a:sym typeface="Open Sans"/>
                        </a:rPr>
                        <a:t>1</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10,15</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-0,27</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1,24</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971944">
                <a:tc>
                  <a:txBody>
                    <a:bodyPr anchor="t" rtlCol="false"/>
                    <a:lstStyle/>
                    <a:p>
                      <a:pPr algn="l">
                        <a:lnSpc>
                          <a:spcPts val="2239"/>
                        </a:lnSpc>
                        <a:defRPr/>
                      </a:pPr>
                      <a:r>
                        <a:rPr lang="en-US" sz="1599">
                          <a:solidFill>
                            <a:srgbClr val="000000"/>
                          </a:solidFill>
                          <a:latin typeface="Open Sans"/>
                          <a:ea typeface="Open Sans"/>
                          <a:cs typeface="Open Sans"/>
                          <a:sym typeface="Open Sans"/>
                        </a:rPr>
                        <a:t>2</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0,06</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1,02</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-12.73</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2</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971944">
                <a:tc>
                  <a:txBody>
                    <a:bodyPr anchor="t" rtlCol="false"/>
                    <a:lstStyle/>
                    <a:p>
                      <a:pPr algn="l">
                        <a:lnSpc>
                          <a:spcPts val="2239"/>
                        </a:lnSpc>
                        <a:defRPr/>
                      </a:pPr>
                      <a:r>
                        <a:rPr lang="en-US" sz="1599">
                          <a:solidFill>
                            <a:srgbClr val="000000"/>
                          </a:solidFill>
                          <a:latin typeface="Open Sans"/>
                          <a:ea typeface="Open Sans"/>
                          <a:cs typeface="Open Sans"/>
                          <a:sym typeface="Open Sans"/>
                        </a:rPr>
                        <a:t>3</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13,43</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0,03</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-6,89</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4</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r h="971944">
                <a:tc>
                  <a:txBody>
                    <a:bodyPr anchor="t" rtlCol="false"/>
                    <a:lstStyle/>
                    <a:p>
                      <a:pPr algn="l">
                        <a:lnSpc>
                          <a:spcPts val="2239"/>
                        </a:lnSpc>
                        <a:defRPr/>
                      </a:pPr>
                      <a:r>
                        <a:rPr lang="en-US" sz="1599">
                          <a:solidFill>
                            <a:srgbClr val="000000"/>
                          </a:solidFill>
                          <a:latin typeface="Open Sans"/>
                          <a:ea typeface="Open Sans"/>
                          <a:cs typeface="Open Sans"/>
                          <a:sym typeface="Open Sans"/>
                        </a:rPr>
                        <a:t>4</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10,16</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-0,25</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0,84</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2239"/>
                        </a:lnSpc>
                        <a:defRPr/>
                      </a:pPr>
                      <a:r>
                        <a:rPr lang="en-US" sz="1599">
                          <a:solidFill>
                            <a:srgbClr val="000000"/>
                          </a:solidFill>
                          <a:latin typeface="Open Sans"/>
                          <a:ea typeface="Open Sans"/>
                          <a:cs typeface="Open Sans"/>
                          <a:sym typeface="Open Sans"/>
                        </a:rPr>
                        <a:t>6</a:t>
                      </a:r>
                      <a:endParaRPr lang="en-US" sz="1100"/>
                    </a:p>
                  </a:txBody>
                  <a:tcPr marL="57150" marR="57150" marT="57150" marB="5715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1028700" y="1082083"/>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Implementasi</a:t>
            </a:r>
          </a:p>
        </p:txBody>
      </p:sp>
    </p:spTree>
  </p:cSld>
  <p:clrMapOvr>
    <a:masterClrMapping/>
  </p:clrMapOvr>
  <p:timing>
    <p:tnLst>
      <p:par>
        <p:cTn dur="indefinite" restart="never" nodeType="tmRoot">
          <p:childTnLst>
            <p:video>
              <p:cMediaNode vol="0">
                <p:cTn fill="hold" display="false">
                  <p:stCondLst>
                    <p:cond delay="indefinite"/>
                  </p:stCondLst>
                </p:cTn>
                <p:tgtEl>
                  <p:spTgt spid="10"/>
                </p:tgtEl>
              </p:cMediaNode>
            </p:video>
          </p:childTnLst>
        </p:cTn>
      </p:par>
    </p:tnLst>
  </p:timing>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graphicFrame>
        <p:nvGraphicFramePr>
          <p:cNvPr name="Table 10" id="10"/>
          <p:cNvGraphicFramePr>
            <a:graphicFrameLocks noGrp="true"/>
          </p:cNvGraphicFramePr>
          <p:nvPr/>
        </p:nvGraphicFramePr>
        <p:xfrm>
          <a:off x="1356754" y="2693481"/>
          <a:ext cx="7787246" cy="5963744"/>
        </p:xfrm>
        <a:graphic>
          <a:graphicData uri="http://schemas.openxmlformats.org/drawingml/2006/table">
            <a:tbl>
              <a:tblPr/>
              <a:tblGrid>
                <a:gridCol w="1040156"/>
                <a:gridCol w="3678725"/>
                <a:gridCol w="3068365"/>
              </a:tblGrid>
              <a:tr h="516547">
                <a:tc rowSpan="2">
                  <a:txBody>
                    <a:bodyPr anchor="t" rtlCol="false"/>
                    <a:lstStyle/>
                    <a:p>
                      <a:pPr algn="l">
                        <a:lnSpc>
                          <a:spcPts val="4619"/>
                        </a:lnSpc>
                        <a:defRPr/>
                      </a:pPr>
                      <a:r>
                        <a:rPr lang="en-US" sz="3299">
                          <a:solidFill>
                            <a:srgbClr val="000000"/>
                          </a:solidFill>
                          <a:latin typeface="Open Sans"/>
                          <a:ea typeface="Open Sans"/>
                          <a:cs typeface="Open Sans"/>
                          <a:sym typeface="Open Sans"/>
                        </a:rPr>
                        <a:t>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3359"/>
                        </a:lnSpc>
                        <a:defRPr/>
                      </a:pPr>
                      <a:r>
                        <a:rPr lang="en-US" sz="2399">
                          <a:solidFill>
                            <a:srgbClr val="000000"/>
                          </a:solidFill>
                          <a:latin typeface="Open Sans"/>
                          <a:ea typeface="Open Sans"/>
                          <a:cs typeface="Open Sans"/>
                          <a:sym typeface="Open Sans"/>
                        </a:rPr>
                        <a:t>Strain Gauge (n)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3359"/>
                        </a:lnSpc>
                        <a:defRPr/>
                      </a:pPr>
                      <a:r>
                        <a:rPr lang="en-US" sz="2399">
                          <a:solidFill>
                            <a:srgbClr val="000000"/>
                          </a:solidFill>
                          <a:latin typeface="Open Sans"/>
                          <a:ea typeface="Open Sans"/>
                          <a:cs typeface="Open Sans"/>
                          <a:sym typeface="Open Sans"/>
                        </a:rPr>
                        <a:t>Waktu (sekon)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516547">
                <a:tc vMerge="true">
                  <a:txBody>
                    <a:bodyPr anchor="t" rtlCol="false"/>
                    <a:lstStyle/>
                    <a:p>
                      <a:pPr algn="l">
                        <a:lnSpc>
                          <a:spcPts val="4619"/>
                        </a:lnSpc>
                        <a:defRPr/>
                      </a:pPr>
                      <a:r>
                        <a:rPr lang="en-US" sz="3299">
                          <a:solidFill>
                            <a:srgbClr val="000000"/>
                          </a:solidFill>
                          <a:latin typeface="Open Sans"/>
                          <a:ea typeface="Open Sans"/>
                          <a:cs typeface="Open Sans"/>
                          <a:sym typeface="Open Sans"/>
                        </a:rPr>
                        <a:t>No.</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3359"/>
                        </a:lnSpc>
                        <a:defRPr/>
                      </a:pPr>
                      <a:r>
                        <a:rPr lang="en-US" sz="2399">
                          <a:solidFill>
                            <a:srgbClr val="000000"/>
                          </a:solidFill>
                          <a:latin typeface="Open Sans"/>
                          <a:ea typeface="Open Sans"/>
                          <a:cs typeface="Open Sans"/>
                          <a:sym typeface="Open Sans"/>
                        </a:rPr>
                        <a:t>Strain Gauge (n)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3359"/>
                        </a:lnSpc>
                        <a:defRPr/>
                      </a:pPr>
                      <a:r>
                        <a:rPr lang="en-US" sz="2399">
                          <a:solidFill>
                            <a:srgbClr val="000000"/>
                          </a:solidFill>
                          <a:latin typeface="Open Sans"/>
                          <a:ea typeface="Open Sans"/>
                          <a:cs typeface="Open Sans"/>
                          <a:sym typeface="Open Sans"/>
                        </a:rPr>
                        <a:t>Waktu (sekon)</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75">
                <a:tc>
                  <a:txBody>
                    <a:bodyPr anchor="t" rtlCol="false"/>
                    <a:lstStyle/>
                    <a:p>
                      <a:pPr algn="l">
                        <a:lnSpc>
                          <a:spcPts val="4059"/>
                        </a:lnSpc>
                        <a:defRPr/>
                      </a:pPr>
                      <a:r>
                        <a:rPr lang="en-US" sz="2899">
                          <a:solidFill>
                            <a:srgbClr val="000000"/>
                          </a:solidFill>
                          <a:latin typeface="Open Sans"/>
                          <a:ea typeface="Open Sans"/>
                          <a:cs typeface="Open Sans"/>
                          <a:sym typeface="Open Sans"/>
                        </a:rPr>
                        <a:t>1.</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75">
                <a:tc>
                  <a:txBody>
                    <a:bodyPr anchor="t" rtlCol="false"/>
                    <a:lstStyle/>
                    <a:p>
                      <a:pPr algn="l">
                        <a:lnSpc>
                          <a:spcPts val="4059"/>
                        </a:lnSpc>
                        <a:defRPr/>
                      </a:pPr>
                      <a:r>
                        <a:rPr lang="en-US" sz="2899">
                          <a:solidFill>
                            <a:srgbClr val="000000"/>
                          </a:solidFill>
                          <a:latin typeface="Open Sans"/>
                          <a:ea typeface="Open Sans"/>
                          <a:cs typeface="Open Sans"/>
                          <a:sym typeface="Open Sans"/>
                        </a:rPr>
                        <a:t>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0,6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2</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75">
                <a:tc>
                  <a:txBody>
                    <a:bodyPr anchor="t" rtlCol="false"/>
                    <a:lstStyle/>
                    <a:p>
                      <a:pPr algn="l">
                        <a:lnSpc>
                          <a:spcPts val="4059"/>
                        </a:lnSpc>
                        <a:defRPr/>
                      </a:pPr>
                      <a:r>
                        <a:rPr lang="en-US" sz="2899">
                          <a:solidFill>
                            <a:srgbClr val="000000"/>
                          </a:solidFill>
                          <a:latin typeface="Open Sans"/>
                          <a:ea typeface="Open Sans"/>
                          <a:cs typeface="Open Sans"/>
                          <a:sym typeface="Open Sans"/>
                        </a:rPr>
                        <a:t>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2,83</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75">
                <a:tc>
                  <a:txBody>
                    <a:bodyPr anchor="t" rtlCol="false"/>
                    <a:lstStyle/>
                    <a:p>
                      <a:pPr algn="l">
                        <a:lnSpc>
                          <a:spcPts val="4059"/>
                        </a:lnSpc>
                        <a:defRPr/>
                      </a:pPr>
                      <a:r>
                        <a:rPr lang="en-US" sz="2899">
                          <a:solidFill>
                            <a:srgbClr val="000000"/>
                          </a:solidFill>
                          <a:latin typeface="Open Sans"/>
                          <a:ea typeface="Open Sans"/>
                          <a:cs typeface="Open Sans"/>
                          <a:sym typeface="Open Sans"/>
                        </a:rPr>
                        <a:t>4.</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5,18</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75">
                <a:tc>
                  <a:txBody>
                    <a:bodyPr anchor="t" rtlCol="false"/>
                    <a:lstStyle/>
                    <a:p>
                      <a:pPr algn="l">
                        <a:lnSpc>
                          <a:spcPts val="4059"/>
                        </a:lnSpc>
                        <a:defRPr/>
                      </a:pPr>
                      <a:r>
                        <a:rPr lang="en-US" sz="2899">
                          <a:solidFill>
                            <a:srgbClr val="000000"/>
                          </a:solidFill>
                          <a:latin typeface="Open Sans"/>
                          <a:ea typeface="Open Sans"/>
                          <a:cs typeface="Open Sans"/>
                          <a:sym typeface="Open Sans"/>
                        </a:rPr>
                        <a:t>5.</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6,16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8</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21775">
                <a:tc>
                  <a:txBody>
                    <a:bodyPr anchor="t" rtlCol="false"/>
                    <a:lstStyle/>
                    <a:p>
                      <a:pPr algn="l">
                        <a:lnSpc>
                          <a:spcPts val="4059"/>
                        </a:lnSpc>
                        <a:defRPr/>
                      </a:pPr>
                      <a:r>
                        <a:rPr lang="en-US" sz="2899">
                          <a:solidFill>
                            <a:srgbClr val="000000"/>
                          </a:solidFill>
                          <a:latin typeface="Open Sans"/>
                          <a:ea typeface="Open Sans"/>
                          <a:cs typeface="Open Sans"/>
                          <a:sym typeface="Open Sans"/>
                        </a:rPr>
                        <a:t>6.</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059"/>
                        </a:lnSpc>
                        <a:defRPr/>
                      </a:pPr>
                      <a:r>
                        <a:rPr lang="en-US" sz="2899">
                          <a:solidFill>
                            <a:srgbClr val="000000"/>
                          </a:solidFill>
                          <a:latin typeface="Open Sans"/>
                          <a:ea typeface="Open Sans"/>
                          <a:cs typeface="Open Sans"/>
                          <a:sym typeface="Open Sans"/>
                        </a:rPr>
                        <a:t>10</a:t>
                      </a:r>
                      <a:endParaRPr lang="en-US" sz="1100"/>
                    </a:p>
                  </a:txBody>
                  <a:tcPr marL="95250" marR="95250" marT="95250" marB="952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pic>
        <p:nvPicPr>
          <p:cNvPr name="Picture 11" id="11">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575" t="0" r="575" b="0"/>
          <a:stretch>
            <a:fillRect/>
          </a:stretch>
        </p:blipFill>
        <p:spPr>
          <a:xfrm flipH="false" flipV="false" rot="0">
            <a:off x="9940702" y="3196359"/>
            <a:ext cx="7318598" cy="4164670"/>
          </a:xfrm>
          <a:prstGeom prst="rect">
            <a:avLst/>
          </a:prstGeom>
        </p:spPr>
      </p:pic>
      <p:sp>
        <p:nvSpPr>
          <p:cNvPr name="TextBox 12" id="12"/>
          <p:cNvSpPr txBox="true"/>
          <p:nvPr/>
        </p:nvSpPr>
        <p:spPr>
          <a:xfrm rot="0">
            <a:off x="1028700" y="1082083"/>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Implementasi</a:t>
            </a:r>
          </a:p>
        </p:txBody>
      </p:sp>
    </p:spTree>
  </p:cSld>
  <p:clrMapOvr>
    <a:masterClrMapping/>
  </p:clrMapOvr>
  <p:timing>
    <p:tnLst>
      <p:par>
        <p:cTn dur="indefinite" restart="never" nodeType="tmRoot">
          <p:childTnLst>
            <p:video>
              <p:cMediaNode vol="0">
                <p:cTn fill="hold" display="false">
                  <p:stCondLst>
                    <p:cond delay="indefinite"/>
                  </p:stCondLst>
                </p:cTn>
                <p:tgtEl>
                  <p:spTgt spid="11"/>
                </p:tgtEl>
              </p:cMediaNode>
            </p:video>
          </p:childTnLst>
        </p:cTn>
      </p:par>
    </p:tnLst>
  </p:timing>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9144000" y="2693481"/>
            <a:ext cx="7787246" cy="4380326"/>
          </a:xfrm>
          <a:prstGeom prst="rect">
            <a:avLst/>
          </a:prstGeom>
        </p:spPr>
      </p:pic>
      <p:graphicFrame>
        <p:nvGraphicFramePr>
          <p:cNvPr name="Table 11" id="11"/>
          <p:cNvGraphicFramePr>
            <a:graphicFrameLocks noGrp="true"/>
          </p:cNvGraphicFramePr>
          <p:nvPr/>
        </p:nvGraphicFramePr>
        <p:xfrm>
          <a:off x="1262256" y="2693481"/>
          <a:ext cx="7315200" cy="4686300"/>
        </p:xfrm>
        <a:graphic>
          <a:graphicData uri="http://schemas.openxmlformats.org/drawingml/2006/table">
            <a:tbl>
              <a:tblPr/>
              <a:tblGrid>
                <a:gridCol w="788880"/>
                <a:gridCol w="2868720"/>
                <a:gridCol w="1828800"/>
                <a:gridCol w="1828800"/>
              </a:tblGrid>
              <a:tr h="468630">
                <a:tc rowSpan="2">
                  <a:txBody>
                    <a:bodyPr anchor="t" rtlCol="false"/>
                    <a:lstStyle/>
                    <a:p>
                      <a:pPr algn="l">
                        <a:lnSpc>
                          <a:spcPts val="1960"/>
                        </a:lnSpc>
                        <a:defRPr/>
                      </a:pPr>
                      <a:r>
                        <a:rPr lang="en-US" sz="1400">
                          <a:solidFill>
                            <a:srgbClr val="000000"/>
                          </a:solidFill>
                          <a:latin typeface="Open Sans"/>
                          <a:ea typeface="Open Sans"/>
                          <a:cs typeface="Open Sans"/>
                          <a:sym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gridSpan="2">
                  <a:txBody>
                    <a:bodyPr anchor="t" rtlCol="false"/>
                    <a:lstStyle/>
                    <a:p>
                      <a:pPr algn="l">
                        <a:lnSpc>
                          <a:spcPts val="1960"/>
                        </a:lnSpc>
                        <a:defRPr/>
                      </a:pPr>
                      <a:r>
                        <a:rPr lang="en-US" sz="1400">
                          <a:solidFill>
                            <a:srgbClr val="000000"/>
                          </a:solidFill>
                          <a:latin typeface="Open Sans"/>
                          <a:ea typeface="Open Sans"/>
                          <a:cs typeface="Open Sans"/>
                          <a:sym typeface="Open Sans"/>
                        </a:rPr>
                        <a:t>Sensor DHT22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hMerge="true">
                  <a:txBody>
                    <a:bodyPr anchor="t" rtlCol="false"/>
                    <a:lstStyle/>
                    <a:p>
                      <a:pPr algn="l">
                        <a:lnSpc>
                          <a:spcPts val="1960"/>
                        </a:lnSpc>
                        <a:defRPr/>
                      </a:pPr>
                      <a:r>
                        <a:rPr lang="en-US" sz="1400">
                          <a:solidFill>
                            <a:srgbClr val="000000"/>
                          </a:solidFill>
                          <a:latin typeface="Open Sans"/>
                          <a:ea typeface="Open Sans"/>
                          <a:cs typeface="Open Sans"/>
                          <a:sym typeface="Open Sans"/>
                        </a:rPr>
                        <a:t>Sensor DHT22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1960"/>
                        </a:lnSpc>
                        <a:defRPr/>
                      </a:pPr>
                      <a:r>
                        <a:rPr lang="en-US" sz="1400">
                          <a:solidFill>
                            <a:srgbClr val="000000"/>
                          </a:solidFill>
                          <a:latin typeface="Open Sans"/>
                          <a:ea typeface="Open Sans"/>
                          <a:cs typeface="Open Sans"/>
                          <a:sym typeface="Open Sans"/>
                        </a:rPr>
                        <a:t>Waktu (sekon)</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68630">
                <a:tc vMerge="true">
                  <a:txBody>
                    <a:bodyPr anchor="t" rtlCol="false"/>
                    <a:lstStyle/>
                    <a:p>
                      <a:pPr algn="l">
                        <a:lnSpc>
                          <a:spcPts val="1960"/>
                        </a:lnSpc>
                        <a:defRPr/>
                      </a:pPr>
                      <a:r>
                        <a:rPr lang="en-US" sz="1400">
                          <a:solidFill>
                            <a:srgbClr val="000000"/>
                          </a:solidFill>
                          <a:latin typeface="Open Sans"/>
                          <a:ea typeface="Open Sans"/>
                          <a:cs typeface="Open Sans"/>
                          <a:sym typeface="Open Sans"/>
                        </a:rPr>
                        <a:t>No.</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Suhu (Celcius)</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Kelembaban (%)</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1960"/>
                        </a:lnSpc>
                        <a:defRPr/>
                      </a:pPr>
                      <a:r>
                        <a:rPr lang="en-US" sz="1400">
                          <a:solidFill>
                            <a:srgbClr val="000000"/>
                          </a:solidFill>
                          <a:latin typeface="Open Sans"/>
                          <a:ea typeface="Open Sans"/>
                          <a:cs typeface="Open Sans"/>
                          <a:sym typeface="Open Sans"/>
                        </a:rPr>
                        <a:t>Waktu (sekon)</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68630">
                <a:tc>
                  <a:txBody>
                    <a:bodyPr anchor="t" rtlCol="false"/>
                    <a:lstStyle/>
                    <a:p>
                      <a:pPr algn="l">
                        <a:lnSpc>
                          <a:spcPts val="1960"/>
                        </a:lnSpc>
                        <a:defRPr/>
                      </a:pPr>
                      <a:r>
                        <a:rPr lang="en-US" sz="1400">
                          <a:solidFill>
                            <a:srgbClr val="000000"/>
                          </a:solidFill>
                          <a:latin typeface="Open Sans"/>
                          <a:ea typeface="Open Sans"/>
                          <a:cs typeface="Open Sans"/>
                          <a:sym typeface="Open Sans"/>
                        </a:rPr>
                        <a:t>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26,8</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52,7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68630">
                <a:tc>
                  <a:txBody>
                    <a:bodyPr anchor="t" rtlCol="false"/>
                    <a:lstStyle/>
                    <a:p>
                      <a:pPr algn="l">
                        <a:lnSpc>
                          <a:spcPts val="1960"/>
                        </a:lnSpc>
                        <a:defRPr/>
                      </a:pPr>
                      <a:r>
                        <a:rPr lang="en-US" sz="1400">
                          <a:solidFill>
                            <a:srgbClr val="000000"/>
                          </a:solidFill>
                          <a:latin typeface="Open Sans"/>
                          <a:ea typeface="Open Sans"/>
                          <a:cs typeface="Open Sans"/>
                          <a:sym typeface="Open Sans"/>
                        </a:rPr>
                        <a:t>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27,1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54,3</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68630">
                <a:tc>
                  <a:txBody>
                    <a:bodyPr anchor="t" rtlCol="false"/>
                    <a:lstStyle/>
                    <a:p>
                      <a:pPr algn="l">
                        <a:lnSpc>
                          <a:spcPts val="1960"/>
                        </a:lnSpc>
                        <a:defRPr/>
                      </a:pPr>
                      <a:r>
                        <a:rPr lang="en-US" sz="1400">
                          <a:solidFill>
                            <a:srgbClr val="000000"/>
                          </a:solidFill>
                          <a:latin typeface="Open Sans"/>
                          <a:ea typeface="Open Sans"/>
                          <a:cs typeface="Open Sans"/>
                          <a:sym typeface="Open Sans"/>
                        </a:rPr>
                        <a:t>3.</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28,2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55,6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4</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68630">
                <a:tc>
                  <a:txBody>
                    <a:bodyPr anchor="t" rtlCol="false"/>
                    <a:lstStyle/>
                    <a:p>
                      <a:pPr algn="l">
                        <a:lnSpc>
                          <a:spcPts val="1960"/>
                        </a:lnSpc>
                        <a:defRPr/>
                      </a:pPr>
                      <a:r>
                        <a:rPr lang="en-US" sz="1400">
                          <a:solidFill>
                            <a:srgbClr val="000000"/>
                          </a:solidFill>
                          <a:latin typeface="Open Sans"/>
                          <a:ea typeface="Open Sans"/>
                          <a:cs typeface="Open Sans"/>
                          <a:sym typeface="Open Sans"/>
                        </a:rPr>
                        <a:t>4.</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29,5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53,8</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68630">
                <a:tc>
                  <a:txBody>
                    <a:bodyPr anchor="t" rtlCol="false"/>
                    <a:lstStyle/>
                    <a:p>
                      <a:pPr algn="l">
                        <a:lnSpc>
                          <a:spcPts val="1960"/>
                        </a:lnSpc>
                        <a:defRPr/>
                      </a:pPr>
                      <a:r>
                        <a:rPr lang="en-US" sz="1400">
                          <a:solidFill>
                            <a:srgbClr val="000000"/>
                          </a:solidFill>
                          <a:latin typeface="Open Sans"/>
                          <a:ea typeface="Open Sans"/>
                          <a:cs typeface="Open Sans"/>
                          <a:sym typeface="Open Sans"/>
                        </a:rPr>
                        <a:t>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31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54,2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8</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68630">
                <a:tc>
                  <a:txBody>
                    <a:bodyPr anchor="t" rtlCol="false"/>
                    <a:lstStyle/>
                    <a:p>
                      <a:pPr algn="l">
                        <a:lnSpc>
                          <a:spcPts val="1960"/>
                        </a:lnSpc>
                        <a:defRPr/>
                      </a:pPr>
                      <a:r>
                        <a:rPr lang="en-US" sz="1400">
                          <a:solidFill>
                            <a:srgbClr val="000000"/>
                          </a:solidFill>
                          <a:latin typeface="Open Sans"/>
                          <a:ea typeface="Open Sans"/>
                          <a:cs typeface="Open Sans"/>
                          <a:sym typeface="Open Sans"/>
                        </a:rPr>
                        <a:t>6.</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31,5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49</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10</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68630">
                <a:tc>
                  <a:txBody>
                    <a:bodyPr anchor="t" rtlCol="false"/>
                    <a:lstStyle/>
                    <a:p>
                      <a:pPr algn="l">
                        <a:lnSpc>
                          <a:spcPts val="1960"/>
                        </a:lnSpc>
                        <a:defRPr/>
                      </a:pPr>
                      <a:r>
                        <a:rPr lang="en-US" sz="1400">
                          <a:solidFill>
                            <a:srgbClr val="000000"/>
                          </a:solidFill>
                          <a:latin typeface="Open Sans"/>
                          <a:ea typeface="Open Sans"/>
                          <a:cs typeface="Open Sans"/>
                          <a:sym typeface="Open Sans"/>
                        </a:rPr>
                        <a:t>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31,5</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46,1</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12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68630">
                <a:tc>
                  <a:txBody>
                    <a:bodyPr anchor="t" rtlCol="false"/>
                    <a:lstStyle/>
                    <a:p>
                      <a:pPr algn="l">
                        <a:lnSpc>
                          <a:spcPts val="1960"/>
                        </a:lnSpc>
                        <a:defRPr/>
                      </a:pPr>
                      <a:r>
                        <a:rPr lang="en-US" sz="1400">
                          <a:solidFill>
                            <a:srgbClr val="000000"/>
                          </a:solidFill>
                          <a:latin typeface="Open Sans"/>
                          <a:ea typeface="Open Sans"/>
                          <a:cs typeface="Open Sans"/>
                          <a:sym typeface="Open Sans"/>
                        </a:rPr>
                        <a:t>8.</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31,2</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44,7</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960"/>
                        </a:lnSpc>
                        <a:defRPr/>
                      </a:pPr>
                      <a:r>
                        <a:rPr lang="en-US" sz="1400">
                          <a:solidFill>
                            <a:srgbClr val="000000"/>
                          </a:solidFill>
                          <a:latin typeface="Open Sans"/>
                          <a:ea typeface="Open Sans"/>
                          <a:cs typeface="Open Sans"/>
                          <a:sym typeface="Open Sans"/>
                        </a:rPr>
                        <a:t>14</a:t>
                      </a:r>
                      <a:endParaRPr lang="en-US" sz="1100"/>
                    </a:p>
                  </a:txBody>
                  <a:tcPr marL="76200" marR="76200" marT="76200" marB="762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2" id="12"/>
          <p:cNvSpPr txBox="true"/>
          <p:nvPr/>
        </p:nvSpPr>
        <p:spPr>
          <a:xfrm rot="0">
            <a:off x="1028700" y="1082083"/>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Implementasi</a:t>
            </a:r>
          </a:p>
        </p:txBody>
      </p:sp>
    </p:spTree>
  </p:cSld>
  <p:clrMapOvr>
    <a:masterClrMapping/>
  </p:clrMapOvr>
  <p:timing>
    <p:tnLst>
      <p:par>
        <p:cTn dur="indefinite" restart="never" nodeType="tmRoot">
          <p:childTnLst>
            <p:video>
              <p:cMediaNode vol="0">
                <p:cTn fill="hold" display="false">
                  <p:stCondLst>
                    <p:cond delay="indefinite"/>
                  </p:stCondLst>
                </p:cTn>
                <p:tgtEl>
                  <p:spTgt spid="10"/>
                </p:tgtEl>
              </p:cMediaNode>
            </p:video>
          </p:childTnLst>
        </p:cTn>
      </p:par>
    </p:tnLst>
  </p:timing>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14:trim st="0.0000" end="0.0000"/>
                </p14:media>
              </p:ext>
            </p:extLst>
          </p:nvPr>
        </p:nvPicPr>
        <p:blipFill>
          <a:blip r:embed="rId7"/>
          <a:srcRect l="0" t="0" r="0" b="0"/>
          <a:stretch>
            <a:fillRect/>
          </a:stretch>
        </p:blipFill>
        <p:spPr>
          <a:xfrm flipH="false" flipV="false" rot="0">
            <a:off x="3517536" y="2217269"/>
            <a:ext cx="11252929" cy="6329773"/>
          </a:xfrm>
          <a:prstGeom prst="rect">
            <a:avLst/>
          </a:prstGeom>
        </p:spPr>
      </p:pic>
      <p:sp>
        <p:nvSpPr>
          <p:cNvPr name="TextBox 11" id="11"/>
          <p:cNvSpPr txBox="true"/>
          <p:nvPr/>
        </p:nvSpPr>
        <p:spPr>
          <a:xfrm rot="0">
            <a:off x="1028700" y="1082083"/>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Dokumentasi</a:t>
            </a:r>
          </a:p>
        </p:txBody>
      </p:sp>
      <p:sp>
        <p:nvSpPr>
          <p:cNvPr name="TextBox 12" id="12"/>
          <p:cNvSpPr txBox="true"/>
          <p:nvPr/>
        </p:nvSpPr>
        <p:spPr>
          <a:xfrm rot="0">
            <a:off x="7545050" y="9001125"/>
            <a:ext cx="3197900"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F9B314"/>
                </a:solidFill>
                <a:latin typeface="Open Sans Bold"/>
                <a:ea typeface="Open Sans Bold"/>
                <a:cs typeface="Open Sans Bold"/>
                <a:sym typeface="Open Sans Bold"/>
              </a:rPr>
              <a:t>TAMPAK JAUH</a:t>
            </a:r>
          </a:p>
        </p:txBody>
      </p:sp>
    </p:spTree>
  </p:cSld>
  <p:clrMapOvr>
    <a:masterClrMapping/>
  </p:clrMapOvr>
  <p:timing>
    <p:tnLst>
      <p:par>
        <p:cTn dur="indefinite" restart="never" nodeType="tmRoot">
          <p:childTnLst>
            <p:video>
              <p:cMediaNode vol="0">
                <p:cTn fill="hold" display="false">
                  <p:stCondLst>
                    <p:cond delay="indefinite"/>
                  </p:stCondLst>
                </p:cTn>
                <p:tgtEl>
                  <p:spTgt spid="10"/>
                </p:tgtEl>
              </p:cMediaNode>
            </p:video>
          </p:childTnLst>
        </p:cTn>
      </p:par>
    </p:tnLst>
  </p:timing>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6644694" y="700289"/>
            <a:ext cx="4998613" cy="8886423"/>
          </a:xfrm>
          <a:prstGeom prst="rect">
            <a:avLst/>
          </a:prstGeom>
        </p:spPr>
      </p:pic>
      <p:sp>
        <p:nvSpPr>
          <p:cNvPr name="TextBox 11" id="11"/>
          <p:cNvSpPr txBox="true"/>
          <p:nvPr/>
        </p:nvSpPr>
        <p:spPr>
          <a:xfrm rot="0">
            <a:off x="1028700" y="1082083"/>
            <a:ext cx="3180178"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Final Test</a:t>
            </a:r>
          </a:p>
        </p:txBody>
      </p:sp>
      <p:sp>
        <p:nvSpPr>
          <p:cNvPr name="TextBox 12" id="12"/>
          <p:cNvSpPr txBox="true"/>
          <p:nvPr/>
        </p:nvSpPr>
        <p:spPr>
          <a:xfrm rot="0">
            <a:off x="13087195" y="4803457"/>
            <a:ext cx="3514011"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F9B314"/>
                </a:solidFill>
                <a:latin typeface="Open Sans Bold"/>
                <a:ea typeface="Open Sans Bold"/>
                <a:cs typeface="Open Sans Bold"/>
                <a:sym typeface="Open Sans Bold"/>
              </a:rPr>
              <a:t>TAMPAK DEKAT</a:t>
            </a:r>
          </a:p>
        </p:txBody>
      </p:sp>
    </p:spTree>
  </p:cSld>
  <p:clrMapOvr>
    <a:masterClrMapping/>
  </p:clrMapOvr>
  <p:timing>
    <p:tnLst>
      <p:par>
        <p:cTn dur="indefinite" restart="never" nodeType="tmRoot">
          <p:childTnLst>
            <p:video>
              <p:cMediaNode vol="0">
                <p:cTn fill="hold" display="false">
                  <p:stCondLst>
                    <p:cond delay="indefinite"/>
                  </p:stCondLst>
                </p:cTn>
                <p:tgtEl>
                  <p:spTgt spid="10"/>
                </p:tgtEl>
              </p:cMediaNode>
            </p:video>
          </p:childTnLst>
        </p:cTn>
      </p:par>
    </p:tnLst>
  </p:timing>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pic>
        <p:nvPicPr>
          <p:cNvPr name="Picture 10" id="10">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2792172" y="2369669"/>
            <a:ext cx="12703655" cy="7145806"/>
          </a:xfrm>
          <a:prstGeom prst="rect">
            <a:avLst/>
          </a:prstGeom>
        </p:spPr>
      </p:pic>
      <p:sp>
        <p:nvSpPr>
          <p:cNvPr name="TextBox 11" id="11"/>
          <p:cNvSpPr txBox="true"/>
          <p:nvPr/>
        </p:nvSpPr>
        <p:spPr>
          <a:xfrm rot="0">
            <a:off x="1028700" y="1082083"/>
            <a:ext cx="3180178"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Heavy"/>
                <a:ea typeface="Montserrat Heavy"/>
                <a:cs typeface="Montserrat Heavy"/>
                <a:sym typeface="Montserrat Heavy"/>
              </a:rPr>
              <a:t>Final Test</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1028700" y="1082083"/>
            <a:ext cx="8319332"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KORELASI MATAKULIAH </a:t>
            </a:r>
          </a:p>
        </p:txBody>
      </p:sp>
      <p:sp>
        <p:nvSpPr>
          <p:cNvPr name="TextBox 11" id="11"/>
          <p:cNvSpPr txBox="true"/>
          <p:nvPr/>
        </p:nvSpPr>
        <p:spPr>
          <a:xfrm rot="0">
            <a:off x="5885151" y="2017244"/>
            <a:ext cx="6517698" cy="887095"/>
          </a:xfrm>
          <a:prstGeom prst="rect">
            <a:avLst/>
          </a:prstGeom>
        </p:spPr>
        <p:txBody>
          <a:bodyPr anchor="t" rtlCol="false" tIns="0" lIns="0" bIns="0" rIns="0">
            <a:spAutoFit/>
          </a:bodyPr>
          <a:lstStyle/>
          <a:p>
            <a:pPr algn="ctr">
              <a:lnSpc>
                <a:spcPts val="7279"/>
              </a:lnSpc>
            </a:pPr>
            <a:r>
              <a:rPr lang="en-US" sz="5199" b="true">
                <a:solidFill>
                  <a:srgbClr val="1211CA"/>
                </a:solidFill>
                <a:latin typeface="Open Sans Bold"/>
                <a:ea typeface="Open Sans Bold"/>
                <a:cs typeface="Open Sans Bold"/>
                <a:sym typeface="Open Sans Bold"/>
              </a:rPr>
              <a:t>OPTIMASI INDUSTRI</a:t>
            </a:r>
          </a:p>
        </p:txBody>
      </p:sp>
      <p:sp>
        <p:nvSpPr>
          <p:cNvPr name="TextBox 12" id="12"/>
          <p:cNvSpPr txBox="true"/>
          <p:nvPr/>
        </p:nvSpPr>
        <p:spPr>
          <a:xfrm rot="0">
            <a:off x="1912650" y="3104364"/>
            <a:ext cx="14462700" cy="5535208"/>
          </a:xfrm>
          <a:prstGeom prst="rect">
            <a:avLst/>
          </a:prstGeom>
        </p:spPr>
        <p:txBody>
          <a:bodyPr anchor="t" rtlCol="false" tIns="0" lIns="0" bIns="0" rIns="0">
            <a:spAutoFit/>
          </a:bodyPr>
          <a:lstStyle/>
          <a:p>
            <a:pPr algn="ctr">
              <a:lnSpc>
                <a:spcPts val="4054"/>
              </a:lnSpc>
              <a:spcBef>
                <a:spcPct val="0"/>
              </a:spcBef>
            </a:pPr>
            <a:r>
              <a:rPr lang="en-US" b="true" sz="2895">
                <a:solidFill>
                  <a:srgbClr val="000000"/>
                </a:solidFill>
                <a:latin typeface="Open Sans Bold"/>
                <a:ea typeface="Open Sans Bold"/>
                <a:cs typeface="Open Sans Bold"/>
                <a:sym typeface="Open Sans Bold"/>
              </a:rPr>
              <a:t>konsep optimasi digunakan untuk memproses data sensorial dengan tujuan untuk mendapatkan informasi yang lebih akurat</a:t>
            </a:r>
          </a:p>
          <a:p>
            <a:pPr algn="ctr">
              <a:lnSpc>
                <a:spcPts val="4054"/>
              </a:lnSpc>
              <a:spcBef>
                <a:spcPct val="0"/>
              </a:spcBef>
            </a:pPr>
            <a:r>
              <a:rPr lang="en-US" b="true" sz="2895">
                <a:solidFill>
                  <a:srgbClr val="000000"/>
                </a:solidFill>
                <a:latin typeface="Open Sans Bold"/>
                <a:ea typeface="Open Sans Bold"/>
                <a:cs typeface="Open Sans Bold"/>
                <a:sym typeface="Open Sans Bold"/>
              </a:rPr>
              <a:t>Salah satu teknik yang digunakan adalah Kalman Filter, yang bertujuan untuk mengurangi noise dalam data.</a:t>
            </a:r>
          </a:p>
          <a:p>
            <a:pPr algn="ctr">
              <a:lnSpc>
                <a:spcPts val="4054"/>
              </a:lnSpc>
              <a:spcBef>
                <a:spcPct val="0"/>
              </a:spcBef>
            </a:pPr>
            <a:r>
              <a:rPr lang="en-US" b="true" sz="2895">
                <a:solidFill>
                  <a:srgbClr val="000000"/>
                </a:solidFill>
                <a:latin typeface="Open Sans Bold"/>
                <a:ea typeface="Open Sans Bold"/>
                <a:cs typeface="Open Sans Bold"/>
                <a:sym typeface="Open Sans Bold"/>
              </a:rPr>
              <a:t> Selanjutnya, dilakukan perhitungan Error Residual (e), yakni selisih antara data input aktual dengan estimasi sebelumnya untuk mengukur tingkat error. Pada tahap ketiga, Kalman Gain (Ks), dihitung untuk menentukan kontribusi dari error terhadap pembaruan estimasi, yang menjadi faktor penting dalam proses koreksi. Kemudian, State Update (Xk) diperbarui menggunakan hasil estimasi yang telah dikoreksi berdasarkan Kalman Gain. Dan terakhir nilai hasil estimasi yang telah difilter keluar sebagai Output (Wk)</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1028700" y="1072558"/>
            <a:ext cx="8319332" cy="477901"/>
          </a:xfrm>
          <a:prstGeom prst="rect">
            <a:avLst/>
          </a:prstGeom>
        </p:spPr>
        <p:txBody>
          <a:bodyPr anchor="t" rtlCol="false" tIns="0" lIns="0" bIns="0" rIns="0">
            <a:spAutoFit/>
          </a:bodyPr>
          <a:lstStyle/>
          <a:p>
            <a:pPr algn="l">
              <a:lnSpc>
                <a:spcPts val="3572"/>
              </a:lnSpc>
            </a:pPr>
            <a:r>
              <a:rPr lang="en-US" sz="3800" b="true">
                <a:solidFill>
                  <a:srgbClr val="1211CA"/>
                </a:solidFill>
                <a:latin typeface="Montserrat Bold"/>
                <a:ea typeface="Montserrat Bold"/>
                <a:cs typeface="Montserrat Bold"/>
                <a:sym typeface="Montserrat Bold"/>
              </a:rPr>
              <a:t>KORELASI MATAKULIAH </a:t>
            </a:r>
          </a:p>
        </p:txBody>
      </p:sp>
      <p:sp>
        <p:nvSpPr>
          <p:cNvPr name="TextBox 11" id="11"/>
          <p:cNvSpPr txBox="true"/>
          <p:nvPr/>
        </p:nvSpPr>
        <p:spPr>
          <a:xfrm rot="0">
            <a:off x="3468994" y="2341094"/>
            <a:ext cx="11350012" cy="811530"/>
          </a:xfrm>
          <a:prstGeom prst="rect">
            <a:avLst/>
          </a:prstGeom>
        </p:spPr>
        <p:txBody>
          <a:bodyPr anchor="t" rtlCol="false" tIns="0" lIns="0" bIns="0" rIns="0">
            <a:spAutoFit/>
          </a:bodyPr>
          <a:lstStyle/>
          <a:p>
            <a:pPr algn="ctr">
              <a:lnSpc>
                <a:spcPts val="6720"/>
              </a:lnSpc>
            </a:pPr>
            <a:r>
              <a:rPr lang="en-US" sz="4800" b="true">
                <a:solidFill>
                  <a:srgbClr val="1211CA"/>
                </a:solidFill>
                <a:latin typeface="Open Sans Bold"/>
                <a:ea typeface="Open Sans Bold"/>
                <a:cs typeface="Open Sans Bold"/>
                <a:sym typeface="Open Sans Bold"/>
              </a:rPr>
              <a:t>TEKNIK PERAWATAN DAN PERBAIKAN</a:t>
            </a:r>
          </a:p>
        </p:txBody>
      </p:sp>
      <p:sp>
        <p:nvSpPr>
          <p:cNvPr name="TextBox 12" id="12"/>
          <p:cNvSpPr txBox="true"/>
          <p:nvPr/>
        </p:nvSpPr>
        <p:spPr>
          <a:xfrm rot="0">
            <a:off x="1287641" y="3771749"/>
            <a:ext cx="14231217" cy="1736725"/>
          </a:xfrm>
          <a:prstGeom prst="rect">
            <a:avLst/>
          </a:prstGeom>
        </p:spPr>
        <p:txBody>
          <a:bodyPr anchor="t" rtlCol="false" tIns="0" lIns="0" bIns="0" rIns="0">
            <a:spAutoFit/>
          </a:bodyPr>
          <a:lstStyle/>
          <a:p>
            <a:pPr algn="just">
              <a:lnSpc>
                <a:spcPts val="3499"/>
              </a:lnSpc>
            </a:pPr>
            <a:r>
              <a:rPr lang="en-US" sz="2499" b="true">
                <a:solidFill>
                  <a:srgbClr val="1211CA"/>
                </a:solidFill>
                <a:latin typeface="Open Sans Bold"/>
                <a:ea typeface="Open Sans Bold"/>
                <a:cs typeface="Open Sans Bold"/>
                <a:sym typeface="Open Sans Bold"/>
              </a:rPr>
              <a:t>1. Corrective Maintenance</a:t>
            </a:r>
          </a:p>
          <a:p>
            <a:pPr algn="just">
              <a:lnSpc>
                <a:spcPts val="3499"/>
              </a:lnSpc>
            </a:pPr>
            <a:r>
              <a:rPr lang="en-US" sz="2499" b="true">
                <a:solidFill>
                  <a:srgbClr val="000000"/>
                </a:solidFill>
                <a:latin typeface="Open Sans Bold"/>
                <a:ea typeface="Open Sans Bold"/>
                <a:cs typeface="Open Sans Bold"/>
                <a:sym typeface="Open Sans Bold"/>
              </a:rPr>
              <a:t>Melakukan pendeteksian kerusakan pada struktur bangunan, menentukan titik lokasi kerusakan pada struktur bangunan agar mengetahui mana yang harus segera diperbaiki</a:t>
            </a:r>
          </a:p>
          <a:p>
            <a:pPr algn="just">
              <a:lnSpc>
                <a:spcPts val="3499"/>
              </a:lnSpc>
            </a:pPr>
          </a:p>
        </p:txBody>
      </p:sp>
      <p:sp>
        <p:nvSpPr>
          <p:cNvPr name="TextBox 13" id="13"/>
          <p:cNvSpPr txBox="true"/>
          <p:nvPr/>
        </p:nvSpPr>
        <p:spPr>
          <a:xfrm rot="0">
            <a:off x="5188366" y="5579668"/>
            <a:ext cx="11547644" cy="1736725"/>
          </a:xfrm>
          <a:prstGeom prst="rect">
            <a:avLst/>
          </a:prstGeom>
        </p:spPr>
        <p:txBody>
          <a:bodyPr anchor="t" rtlCol="false" tIns="0" lIns="0" bIns="0" rIns="0">
            <a:spAutoFit/>
          </a:bodyPr>
          <a:lstStyle/>
          <a:p>
            <a:pPr algn="r">
              <a:lnSpc>
                <a:spcPts val="3499"/>
              </a:lnSpc>
            </a:pPr>
            <a:r>
              <a:rPr lang="en-US" sz="2499" b="true">
                <a:solidFill>
                  <a:srgbClr val="1211CA"/>
                </a:solidFill>
                <a:latin typeface="Open Sans Bold"/>
                <a:ea typeface="Open Sans Bold"/>
                <a:cs typeface="Open Sans Bold"/>
                <a:sym typeface="Open Sans Bold"/>
              </a:rPr>
              <a:t>2. Proactive Maintenance</a:t>
            </a:r>
            <a:r>
              <a:rPr lang="en-US" sz="2499" b="true">
                <a:solidFill>
                  <a:srgbClr val="000000"/>
                </a:solidFill>
                <a:latin typeface="Open Sans Bold"/>
                <a:ea typeface="Open Sans Bold"/>
                <a:cs typeface="Open Sans Bold"/>
                <a:sym typeface="Open Sans Bold"/>
              </a:rPr>
              <a:t> </a:t>
            </a:r>
          </a:p>
          <a:p>
            <a:pPr algn="r">
              <a:lnSpc>
                <a:spcPts val="3499"/>
              </a:lnSpc>
            </a:pPr>
            <a:r>
              <a:rPr lang="en-US" sz="2499" b="true">
                <a:solidFill>
                  <a:srgbClr val="000000"/>
                </a:solidFill>
                <a:latin typeface="Open Sans Bold"/>
                <a:ea typeface="Open Sans Bold"/>
                <a:cs typeface="Open Sans Bold"/>
                <a:sym typeface="Open Sans Bold"/>
              </a:rPr>
              <a:t>Memeriksa kondisi pembacaan monitoring pada alat dan koneksi pada jaringan agar alat dapat mengirimkan data keseluruhan pada database.</a:t>
            </a:r>
          </a:p>
          <a:p>
            <a:pPr algn="r">
              <a:lnSpc>
                <a:spcPts val="3499"/>
              </a:lnSpc>
            </a:pPr>
          </a:p>
        </p:txBody>
      </p:sp>
      <p:sp>
        <p:nvSpPr>
          <p:cNvPr name="TextBox 14" id="14"/>
          <p:cNvSpPr txBox="true"/>
          <p:nvPr/>
        </p:nvSpPr>
        <p:spPr>
          <a:xfrm rot="0">
            <a:off x="1287641" y="7387587"/>
            <a:ext cx="12915037" cy="1736725"/>
          </a:xfrm>
          <a:prstGeom prst="rect">
            <a:avLst/>
          </a:prstGeom>
        </p:spPr>
        <p:txBody>
          <a:bodyPr anchor="t" rtlCol="false" tIns="0" lIns="0" bIns="0" rIns="0">
            <a:spAutoFit/>
          </a:bodyPr>
          <a:lstStyle/>
          <a:p>
            <a:pPr algn="just">
              <a:lnSpc>
                <a:spcPts val="3499"/>
              </a:lnSpc>
            </a:pPr>
            <a:r>
              <a:rPr lang="en-US" sz="2499" b="true">
                <a:solidFill>
                  <a:srgbClr val="1211CA"/>
                </a:solidFill>
                <a:latin typeface="Open Sans Bold"/>
                <a:ea typeface="Open Sans Bold"/>
                <a:cs typeface="Open Sans Bold"/>
                <a:sym typeface="Open Sans Bold"/>
              </a:rPr>
              <a:t>3. Perbaikan</a:t>
            </a:r>
          </a:p>
          <a:p>
            <a:pPr algn="just">
              <a:lnSpc>
                <a:spcPts val="3499"/>
              </a:lnSpc>
            </a:pPr>
            <a:r>
              <a:rPr lang="en-US" sz="2499" b="true">
                <a:solidFill>
                  <a:srgbClr val="000000"/>
                </a:solidFill>
                <a:latin typeface="Open Sans Bold"/>
                <a:ea typeface="Open Sans Bold"/>
                <a:cs typeface="Open Sans Bold"/>
                <a:sym typeface="Open Sans Bold"/>
              </a:rPr>
              <a:t>Apabila alat tidak dapat mendeteksi getaran, kemiringan, suhu, kelembaban dan keregangan serta tidak dapat mengirimkan data sensor ke database.</a:t>
            </a:r>
          </a:p>
          <a:p>
            <a:pPr algn="just">
              <a:lnSpc>
                <a:spcPts val="3499"/>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1028700" y="1082083"/>
            <a:ext cx="8319332"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KORELASI MATAKULIAH </a:t>
            </a:r>
          </a:p>
        </p:txBody>
      </p:sp>
      <p:sp>
        <p:nvSpPr>
          <p:cNvPr name="TextBox 11" id="11"/>
          <p:cNvSpPr txBox="true"/>
          <p:nvPr/>
        </p:nvSpPr>
        <p:spPr>
          <a:xfrm rot="0">
            <a:off x="4087145" y="2474444"/>
            <a:ext cx="10113711" cy="887095"/>
          </a:xfrm>
          <a:prstGeom prst="rect">
            <a:avLst/>
          </a:prstGeom>
        </p:spPr>
        <p:txBody>
          <a:bodyPr anchor="t" rtlCol="false" tIns="0" lIns="0" bIns="0" rIns="0">
            <a:spAutoFit/>
          </a:bodyPr>
          <a:lstStyle/>
          <a:p>
            <a:pPr algn="ctr">
              <a:lnSpc>
                <a:spcPts val="7279"/>
              </a:lnSpc>
            </a:pPr>
            <a:r>
              <a:rPr lang="en-US" sz="5199" b="true">
                <a:solidFill>
                  <a:srgbClr val="1211CA"/>
                </a:solidFill>
                <a:latin typeface="Open Sans Bold"/>
                <a:ea typeface="Open Sans Bold"/>
                <a:cs typeface="Open Sans Bold"/>
                <a:sym typeface="Open Sans Bold"/>
              </a:rPr>
              <a:t>REKAYASA TEKNOLOGI CERDAS</a:t>
            </a:r>
          </a:p>
        </p:txBody>
      </p:sp>
      <p:sp>
        <p:nvSpPr>
          <p:cNvPr name="TextBox 12" id="12"/>
          <p:cNvSpPr txBox="true"/>
          <p:nvPr/>
        </p:nvSpPr>
        <p:spPr>
          <a:xfrm rot="0">
            <a:off x="3370178" y="4161639"/>
            <a:ext cx="11547644" cy="129857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Proyek Structural Health Monitoring System (SHMS) sangat berkaitan dengan mata kuliah Rekayasa Teknologi Cerdas karena melibatkan kecerdasan buatan, dan sistem </a:t>
            </a:r>
            <a:r>
              <a:rPr lang="en-US" b="true" sz="2499" i="true">
                <a:solidFill>
                  <a:srgbClr val="000000"/>
                </a:solidFill>
                <a:latin typeface="Open Sans Bold Italics"/>
                <a:ea typeface="Open Sans Bold Italics"/>
                <a:cs typeface="Open Sans Bold Italics"/>
                <a:sym typeface="Open Sans Bold Italics"/>
              </a:rPr>
              <a:t>Decision making</a:t>
            </a:r>
            <a:r>
              <a:rPr lang="en-US" sz="2499" b="true">
                <a:solidFill>
                  <a:srgbClr val="000000"/>
                </a:solidFill>
                <a:latin typeface="Open Sans Bold"/>
                <a:ea typeface="Open Sans Bold"/>
                <a:cs typeface="Open Sans Bold"/>
                <a:sym typeface="Open Sans Bold"/>
              </a:rPr>
              <a:t>.</a:t>
            </a:r>
          </a:p>
        </p:txBody>
      </p:sp>
      <p:sp>
        <p:nvSpPr>
          <p:cNvPr name="TextBox 13" id="13"/>
          <p:cNvSpPr txBox="true"/>
          <p:nvPr/>
        </p:nvSpPr>
        <p:spPr>
          <a:xfrm rot="0">
            <a:off x="3370178" y="5917414"/>
            <a:ext cx="11547644" cy="217487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Dalam SHMS, sensor cerdas (seperti accelerometer dan strain gauge) digunakan untuk memantau kondisi struktural bangunan. Data yang dihasilkan diolah menggunakan teknik Digital Signal Processing dan dianalisis dengan algoritma Machine Learning untuk mendeteksi kerusakan atau anomali.</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2772356" y="2298392"/>
            <a:ext cx="12743289" cy="5670763"/>
          </a:xfrm>
          <a:custGeom>
            <a:avLst/>
            <a:gdLst/>
            <a:ahLst/>
            <a:cxnLst/>
            <a:rect r="r" b="b" t="t" l="l"/>
            <a:pathLst>
              <a:path h="5670763" w="12743289">
                <a:moveTo>
                  <a:pt x="0" y="0"/>
                </a:moveTo>
                <a:lnTo>
                  <a:pt x="12743288" y="0"/>
                </a:lnTo>
                <a:lnTo>
                  <a:pt x="12743288" y="5670763"/>
                </a:lnTo>
                <a:lnTo>
                  <a:pt x="0" y="5670763"/>
                </a:lnTo>
                <a:lnTo>
                  <a:pt x="0" y="0"/>
                </a:lnTo>
                <a:close/>
              </a:path>
            </a:pathLst>
          </a:custGeom>
          <a:blipFill>
            <a:blip r:embed="rId7"/>
            <a:stretch>
              <a:fillRect l="0" t="0" r="0" b="0"/>
            </a:stretch>
          </a:blipFill>
        </p:spPr>
      </p:sp>
      <p:sp>
        <p:nvSpPr>
          <p:cNvPr name="TextBox 11" id="11"/>
          <p:cNvSpPr txBox="true"/>
          <p:nvPr/>
        </p:nvSpPr>
        <p:spPr>
          <a:xfrm rot="0">
            <a:off x="1028700" y="1082083"/>
            <a:ext cx="8319332"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KORELASI MATAKULIAH </a:t>
            </a:r>
          </a:p>
        </p:txBody>
      </p:sp>
      <p:sp>
        <p:nvSpPr>
          <p:cNvPr name="TextBox 12" id="12"/>
          <p:cNvSpPr txBox="true"/>
          <p:nvPr/>
        </p:nvSpPr>
        <p:spPr>
          <a:xfrm rot="0">
            <a:off x="2772356" y="8112030"/>
            <a:ext cx="12743289" cy="173672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Selain itu, korelasi mata kuliah Rekayasa Teknologi Cerdas juga berada pada pemanfaatan database untuk menampung data dari sensor, data akan terupdate setiap 200 ms, yang kemudian ditampilkan pada web server secara real-time.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3706771" y="6526848"/>
            <a:ext cx="3552529" cy="3565350"/>
          </a:xfrm>
          <a:custGeom>
            <a:avLst/>
            <a:gdLst/>
            <a:ahLst/>
            <a:cxnLst/>
            <a:rect r="r" b="b" t="t" l="l"/>
            <a:pathLst>
              <a:path h="3565350" w="3552529">
                <a:moveTo>
                  <a:pt x="0" y="0"/>
                </a:moveTo>
                <a:lnTo>
                  <a:pt x="3552529" y="0"/>
                </a:lnTo>
                <a:lnTo>
                  <a:pt x="3552529" y="3565350"/>
                </a:lnTo>
                <a:lnTo>
                  <a:pt x="0" y="3565350"/>
                </a:lnTo>
                <a:lnTo>
                  <a:pt x="0" y="0"/>
                </a:lnTo>
                <a:close/>
              </a:path>
            </a:pathLst>
          </a:custGeom>
          <a:blipFill>
            <a:blip r:embed="rId7"/>
            <a:stretch>
              <a:fillRect l="0" t="-196" r="0" b="-196"/>
            </a:stretch>
          </a:blipFill>
        </p:spPr>
      </p:sp>
      <p:sp>
        <p:nvSpPr>
          <p:cNvPr name="TextBox 11" id="11"/>
          <p:cNvSpPr txBox="true"/>
          <p:nvPr/>
        </p:nvSpPr>
        <p:spPr>
          <a:xfrm rot="0">
            <a:off x="1028700" y="2130297"/>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Tujuan Project </a:t>
            </a:r>
          </a:p>
        </p:txBody>
      </p:sp>
      <p:sp>
        <p:nvSpPr>
          <p:cNvPr name="TextBox 12" id="12"/>
          <p:cNvSpPr txBox="true"/>
          <p:nvPr/>
        </p:nvSpPr>
        <p:spPr>
          <a:xfrm rot="0">
            <a:off x="2236780" y="3661727"/>
            <a:ext cx="13814439" cy="2846071"/>
          </a:xfrm>
          <a:prstGeom prst="rect">
            <a:avLst/>
          </a:prstGeom>
        </p:spPr>
        <p:txBody>
          <a:bodyPr anchor="t" rtlCol="false" tIns="0" lIns="0" bIns="0" rIns="0">
            <a:spAutoFit/>
          </a:bodyPr>
          <a:lstStyle/>
          <a:p>
            <a:pPr algn="just">
              <a:lnSpc>
                <a:spcPts val="3779"/>
              </a:lnSpc>
            </a:pPr>
            <a:r>
              <a:rPr lang="en-US" b="true" sz="2699" spc="13">
                <a:solidFill>
                  <a:srgbClr val="000000"/>
                </a:solidFill>
                <a:latin typeface="Open Sans Bold"/>
                <a:ea typeface="Open Sans Bold"/>
                <a:cs typeface="Open Sans Bold"/>
                <a:sym typeface="Open Sans Bold"/>
              </a:rPr>
              <a:t>Pemantauan kondisi kesehatan struktur bangunan secara real-time dengan parameter kemiringan, getaran, suhu, kelembaban dan keregangan pada bangunan. Sistem ini dirancang untuk mendeteksi parameter perubahan yang dapat mengindikasikan potensi kerusakan struktural, memungkinkan langkah perawatan bangunan sebelum kerusakan semakin parah. Dengan demikian, pihak terkait dapat melakukan perbaikan secara berkala sesuai kebutuhan.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1028700" y="1082083"/>
            <a:ext cx="8319332"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KORELASI MATAKULIAH </a:t>
            </a:r>
          </a:p>
        </p:txBody>
      </p:sp>
      <p:sp>
        <p:nvSpPr>
          <p:cNvPr name="TextBox 11" id="11"/>
          <p:cNvSpPr txBox="true"/>
          <p:nvPr/>
        </p:nvSpPr>
        <p:spPr>
          <a:xfrm rot="0">
            <a:off x="2226936" y="2406524"/>
            <a:ext cx="13853178" cy="7051368"/>
          </a:xfrm>
          <a:prstGeom prst="rect">
            <a:avLst/>
          </a:prstGeom>
        </p:spPr>
        <p:txBody>
          <a:bodyPr anchor="t" rtlCol="false" tIns="0" lIns="0" bIns="0" rIns="0">
            <a:spAutoFit/>
          </a:bodyPr>
          <a:lstStyle/>
          <a:p>
            <a:pPr algn="just">
              <a:lnSpc>
                <a:spcPts val="4041"/>
              </a:lnSpc>
            </a:pPr>
            <a:r>
              <a:rPr lang="en-US" sz="2887" b="true">
                <a:solidFill>
                  <a:srgbClr val="000000"/>
                </a:solidFill>
                <a:latin typeface="Open Sans Bold"/>
                <a:ea typeface="Open Sans Bold"/>
                <a:cs typeface="Open Sans Bold"/>
                <a:sym typeface="Open Sans Bold"/>
              </a:rPr>
              <a:t>Penjelasan utama cara kerjanya</a:t>
            </a:r>
          </a:p>
          <a:p>
            <a:pPr algn="just">
              <a:lnSpc>
                <a:spcPts val="4041"/>
              </a:lnSpc>
            </a:pPr>
          </a:p>
          <a:p>
            <a:pPr algn="just" marL="623325" indent="-311663" lvl="1">
              <a:lnSpc>
                <a:spcPts val="4041"/>
              </a:lnSpc>
              <a:buAutoNum type="arabicPeriod" startAt="1"/>
            </a:pPr>
            <a:r>
              <a:rPr lang="en-US" b="true" sz="2887">
                <a:solidFill>
                  <a:srgbClr val="000000"/>
                </a:solidFill>
                <a:latin typeface="Open Sans Bold"/>
                <a:ea typeface="Open Sans Bold"/>
                <a:cs typeface="Open Sans Bold"/>
                <a:sym typeface="Open Sans Bold"/>
              </a:rPr>
              <a:t> Setup database</a:t>
            </a:r>
          </a:p>
          <a:p>
            <a:pPr algn="just" marL="623325" indent="-311663" lvl="1">
              <a:lnSpc>
                <a:spcPts val="4041"/>
              </a:lnSpc>
              <a:buFont typeface="Arial"/>
              <a:buChar char="•"/>
            </a:pPr>
            <a:r>
              <a:rPr lang="en-US" sz="2887">
                <a:solidFill>
                  <a:srgbClr val="000000"/>
                </a:solidFill>
                <a:latin typeface="Open Sans"/>
                <a:ea typeface="Open Sans"/>
                <a:cs typeface="Open Sans"/>
                <a:sym typeface="Open Sans"/>
              </a:rPr>
              <a:t>Program menggunakan Sequelize, sebuah ORM (Object Relational Mapping) untuk berinteraksi dengan database MySQL.</a:t>
            </a:r>
          </a:p>
          <a:p>
            <a:pPr algn="just" marL="623325" indent="-311663" lvl="1">
              <a:lnSpc>
                <a:spcPts val="4041"/>
              </a:lnSpc>
              <a:buAutoNum type="arabicPeriod" startAt="1"/>
            </a:pPr>
            <a:r>
              <a:rPr lang="en-US" b="true" sz="2887">
                <a:solidFill>
                  <a:srgbClr val="000000"/>
                </a:solidFill>
                <a:latin typeface="Open Sans Bold"/>
                <a:ea typeface="Open Sans Bold"/>
                <a:cs typeface="Open Sans Bold"/>
                <a:sym typeface="Open Sans Bold"/>
              </a:rPr>
              <a:t> Fetch data</a:t>
            </a:r>
          </a:p>
          <a:p>
            <a:pPr algn="just" marL="623325" indent="-311663" lvl="1">
              <a:lnSpc>
                <a:spcPts val="4041"/>
              </a:lnSpc>
              <a:buFont typeface="Arial"/>
              <a:buChar char="•"/>
            </a:pPr>
            <a:r>
              <a:rPr lang="en-US" sz="2887">
                <a:solidFill>
                  <a:srgbClr val="000000"/>
                </a:solidFill>
                <a:latin typeface="Open Sans"/>
                <a:ea typeface="Open Sans"/>
                <a:cs typeface="Open Sans"/>
                <a:sym typeface="Open Sans"/>
              </a:rPr>
              <a:t>Data dari tabel tbl_shms diambil dan</a:t>
            </a:r>
            <a:r>
              <a:rPr lang="en-US" b="true" sz="2887">
                <a:solidFill>
                  <a:srgbClr val="000000"/>
                </a:solidFill>
                <a:latin typeface="Open Sans Bold"/>
                <a:ea typeface="Open Sans Bold"/>
                <a:cs typeface="Open Sans Bold"/>
                <a:sym typeface="Open Sans Bold"/>
              </a:rPr>
              <a:t> </a:t>
            </a:r>
            <a:r>
              <a:rPr lang="en-US" sz="2887">
                <a:solidFill>
                  <a:srgbClr val="000000"/>
                </a:solidFill>
                <a:latin typeface="Open Sans"/>
                <a:ea typeface="Open Sans"/>
                <a:cs typeface="Open Sans"/>
                <a:sym typeface="Open Sans"/>
              </a:rPr>
              <a:t>diurutkan berdasarkan id secara descending untuk mendapatkan data terbaru.</a:t>
            </a:r>
          </a:p>
          <a:p>
            <a:pPr algn="just" marL="623325" indent="-311663" lvl="1">
              <a:lnSpc>
                <a:spcPts val="4041"/>
              </a:lnSpc>
              <a:buAutoNum type="arabicPeriod" startAt="1"/>
            </a:pPr>
            <a:r>
              <a:rPr lang="en-US" b="true" sz="2887">
                <a:solidFill>
                  <a:srgbClr val="000000"/>
                </a:solidFill>
                <a:latin typeface="Open Sans Bold"/>
                <a:ea typeface="Open Sans Bold"/>
                <a:cs typeface="Open Sans Bold"/>
                <a:sym typeface="Open Sans Bold"/>
              </a:rPr>
              <a:t> CORS Configuration</a:t>
            </a:r>
          </a:p>
          <a:p>
            <a:pPr algn="just" marL="623325" indent="-311663" lvl="1">
              <a:lnSpc>
                <a:spcPts val="4041"/>
              </a:lnSpc>
              <a:buFont typeface="Arial"/>
              <a:buChar char="•"/>
            </a:pPr>
            <a:r>
              <a:rPr lang="en-US" sz="2887">
                <a:solidFill>
                  <a:srgbClr val="000000"/>
                </a:solidFill>
                <a:latin typeface="Open Sans"/>
                <a:ea typeface="Open Sans"/>
                <a:cs typeface="Open Sans"/>
                <a:sym typeface="Open Sans"/>
              </a:rPr>
              <a:t>Server Socket.IO mengizinkan koneksi dari server address dengan metode GET dan POST.</a:t>
            </a:r>
          </a:p>
          <a:p>
            <a:pPr algn="just" marL="623325" indent="-311663" lvl="1">
              <a:lnSpc>
                <a:spcPts val="4041"/>
              </a:lnSpc>
              <a:buAutoNum type="arabicPeriod" startAt="1"/>
            </a:pPr>
            <a:r>
              <a:rPr lang="en-US" b="true" sz="2887">
                <a:solidFill>
                  <a:srgbClr val="000000"/>
                </a:solidFill>
                <a:latin typeface="Open Sans Bold"/>
                <a:ea typeface="Open Sans Bold"/>
                <a:cs typeface="Open Sans Bold"/>
                <a:sym typeface="Open Sans Bold"/>
              </a:rPr>
              <a:t> API Socket.io untuk streaming data</a:t>
            </a:r>
          </a:p>
          <a:p>
            <a:pPr algn="just" marL="623325" indent="-311663" lvl="1">
              <a:lnSpc>
                <a:spcPts val="4041"/>
              </a:lnSpc>
              <a:buFont typeface="Arial"/>
              <a:buChar char="•"/>
            </a:pPr>
            <a:r>
              <a:rPr lang="en-US" sz="2887">
                <a:solidFill>
                  <a:srgbClr val="000000"/>
                </a:solidFill>
                <a:latin typeface="Open Sans"/>
                <a:ea typeface="Open Sans"/>
                <a:cs typeface="Open Sans"/>
                <a:sym typeface="Open Sans"/>
              </a:rPr>
              <a:t>Saat klien terkoneksi, server akan mengirimkan data terbaru setiap 200 ms secara real-time.</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1028700" y="1082083"/>
            <a:ext cx="8319332"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KORELASI MATAKULIAH </a:t>
            </a:r>
          </a:p>
        </p:txBody>
      </p:sp>
      <p:sp>
        <p:nvSpPr>
          <p:cNvPr name="TextBox 11" id="11"/>
          <p:cNvSpPr txBox="true"/>
          <p:nvPr/>
        </p:nvSpPr>
        <p:spPr>
          <a:xfrm rot="0">
            <a:off x="4522861" y="2407769"/>
            <a:ext cx="9372709" cy="887095"/>
          </a:xfrm>
          <a:prstGeom prst="rect">
            <a:avLst/>
          </a:prstGeom>
        </p:spPr>
        <p:txBody>
          <a:bodyPr anchor="t" rtlCol="false" tIns="0" lIns="0" bIns="0" rIns="0">
            <a:spAutoFit/>
          </a:bodyPr>
          <a:lstStyle/>
          <a:p>
            <a:pPr algn="ctr">
              <a:lnSpc>
                <a:spcPts val="7279"/>
              </a:lnSpc>
            </a:pPr>
            <a:r>
              <a:rPr lang="en-US" sz="5199" b="true">
                <a:solidFill>
                  <a:srgbClr val="1211CA"/>
                </a:solidFill>
                <a:latin typeface="Open Sans Bold"/>
                <a:ea typeface="Open Sans Bold"/>
                <a:cs typeface="Open Sans Bold"/>
                <a:sym typeface="Open Sans Bold"/>
              </a:rPr>
              <a:t>SISTEM KENDARAAN CERDAS</a:t>
            </a:r>
          </a:p>
        </p:txBody>
      </p:sp>
      <p:sp>
        <p:nvSpPr>
          <p:cNvPr name="TextBox 12" id="12"/>
          <p:cNvSpPr txBox="true"/>
          <p:nvPr/>
        </p:nvSpPr>
        <p:spPr>
          <a:xfrm rot="0">
            <a:off x="3091565" y="4058972"/>
            <a:ext cx="12104869" cy="392747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Project Structural Health Monitoring System (SHMS) berkaitan erat dengan mata kuliah Sistem Kendaraan Cerdas, terutama dalam penerapan prinsip dasar yang serupa. Keduanya menggunakan integrasi sensor dan controller untuk memantau dan meningkatkan keamanan serta kinerja, baik pada infrastruktur maupun kendaraan. Dalam pengembangan SHMS, berbagai sensor seperti akselerometer, sensor suhu dan kelembaban digunakan untuk mengumpulkan data mengenai kondisi struktural. Data ini dianalisis untuk mendeteksi kerusakan atau keausan pada struktur menggunakan teknik seperti analisis getaran dan pemrosesan sinyal.</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1028700" y="1082083"/>
            <a:ext cx="8319332"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KORELASI MATAKULIAH </a:t>
            </a:r>
          </a:p>
        </p:txBody>
      </p:sp>
      <p:sp>
        <p:nvSpPr>
          <p:cNvPr name="TextBox 11" id="11"/>
          <p:cNvSpPr txBox="true"/>
          <p:nvPr/>
        </p:nvSpPr>
        <p:spPr>
          <a:xfrm rot="0">
            <a:off x="2066402" y="3361196"/>
            <a:ext cx="14136146" cy="436562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Kolaborasi antara SHMS dan Sistem Kendaraan Cerdas juga membuka peluang untuk pengembangan teknologi baru yang lebih canggih. Misalnya, data dari SHMS dapat digunakan untuk meningkatkan pemahaman tentang kondisi jalan dan infrastruktur yang kemudian dapat diintegrasikan ke dalam sistem navigasi kendaraan cerdas. Hal ini akan memungkinkan kendaraan cerdas untuk menyesuaikan kecepatan dan jalur perjalanan berdasarkan kondisi infrastruktur yang sebenarnya, meningkatkan keselamatan dan efisiensi. Selain itu, integrasi data dari SHMS ke dalam sistem kendaraan cerdas dapat membantu dalam perencanaan pemeliharaan preventif untuk infrastruktur transportasi, mengurangi risiko kecelakaan yang disebabkan oleh kerusakan jalan atau jembatan.</a:t>
            </a:r>
            <a:r>
              <a:rPr lang="en-US" sz="2499" b="true">
                <a:solidFill>
                  <a:srgbClr val="000000"/>
                </a:solidFill>
                <a:latin typeface="Open Sans Bold"/>
                <a:ea typeface="Open Sans Bold"/>
                <a:cs typeface="Open Sans Bold"/>
                <a:sym typeface="Open Sans Bold"/>
              </a:rPr>
              <a:t> </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1028700" y="1082083"/>
            <a:ext cx="8319332"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KORELASI MATAKULIAH </a:t>
            </a:r>
          </a:p>
        </p:txBody>
      </p:sp>
      <p:sp>
        <p:nvSpPr>
          <p:cNvPr name="TextBox 11" id="11"/>
          <p:cNvSpPr txBox="true"/>
          <p:nvPr/>
        </p:nvSpPr>
        <p:spPr>
          <a:xfrm rot="0">
            <a:off x="3323793" y="2017244"/>
            <a:ext cx="10246844" cy="887095"/>
          </a:xfrm>
          <a:prstGeom prst="rect">
            <a:avLst/>
          </a:prstGeom>
        </p:spPr>
        <p:txBody>
          <a:bodyPr anchor="t" rtlCol="false" tIns="0" lIns="0" bIns="0" rIns="0">
            <a:spAutoFit/>
          </a:bodyPr>
          <a:lstStyle/>
          <a:p>
            <a:pPr algn="ctr">
              <a:lnSpc>
                <a:spcPts val="7279"/>
              </a:lnSpc>
            </a:pPr>
            <a:r>
              <a:rPr lang="en-US" sz="5199" b="true">
                <a:solidFill>
                  <a:srgbClr val="1211CA"/>
                </a:solidFill>
                <a:latin typeface="Open Sans Bold"/>
                <a:ea typeface="Open Sans Bold"/>
                <a:cs typeface="Open Sans Bold"/>
                <a:sym typeface="Open Sans Bold"/>
              </a:rPr>
              <a:t>PROYEK 3: ROBOTIKA INDUSTRI</a:t>
            </a:r>
          </a:p>
        </p:txBody>
      </p:sp>
      <p:sp>
        <p:nvSpPr>
          <p:cNvPr name="TextBox 12" id="12"/>
          <p:cNvSpPr txBox="true"/>
          <p:nvPr/>
        </p:nvSpPr>
        <p:spPr>
          <a:xfrm rot="0">
            <a:off x="2953312" y="3813175"/>
            <a:ext cx="11547644" cy="261302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Dalam SHMS, sensor seperti accelerometer, strain gauge, atau sensor perpindahan dipasang pada elemen struktural gedung (misalnya kolom, balok, atau lantai) untuk memantau getaran, pergeseran, atau deformasi akibat beban, gempa, atau perubahan lingkungan. Proses ini sejalan dengan konsep sensorik pada robot yang digunakan untuk mendeteksi kondisi lingkungan atau status robot.</a:t>
            </a:r>
          </a:p>
        </p:txBody>
      </p:sp>
      <p:sp>
        <p:nvSpPr>
          <p:cNvPr name="TextBox 13" id="13"/>
          <p:cNvSpPr txBox="true"/>
          <p:nvPr/>
        </p:nvSpPr>
        <p:spPr>
          <a:xfrm rot="0">
            <a:off x="2953312" y="7016058"/>
            <a:ext cx="11547644" cy="2174875"/>
          </a:xfrm>
          <a:prstGeom prst="rect">
            <a:avLst/>
          </a:prstGeom>
        </p:spPr>
        <p:txBody>
          <a:bodyPr anchor="t" rtlCol="false" tIns="0" lIns="0" bIns="0" rIns="0">
            <a:spAutoFit/>
          </a:bodyPr>
          <a:lstStyle/>
          <a:p>
            <a:pPr algn="just">
              <a:lnSpc>
                <a:spcPts val="3499"/>
              </a:lnSpc>
            </a:pPr>
            <a:r>
              <a:rPr lang="en-US" sz="2499" b="true">
                <a:solidFill>
                  <a:srgbClr val="000000"/>
                </a:solidFill>
                <a:latin typeface="Open Sans Bold"/>
                <a:ea typeface="Open Sans Bold"/>
                <a:cs typeface="Open Sans Bold"/>
                <a:sym typeface="Open Sans Bold"/>
              </a:rPr>
              <a:t>Data yang dihasilkan sensor kemudian diproses menggunakan teknik seperti Digital Signal Processing (DSP) untuk menghilangkan noise dan menganalisis perubahan yang signifikan. Dalam konteks gedung, hasil analisis ini digunakan untuk mendeteksi potensi kerusakan struktural atau keausan material.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1451718" y="2217269"/>
            <a:ext cx="6448950" cy="5292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Kendala </a:t>
            </a:r>
          </a:p>
        </p:txBody>
      </p:sp>
      <p:sp>
        <p:nvSpPr>
          <p:cNvPr name="TextBox 11" id="11"/>
          <p:cNvSpPr txBox="true"/>
          <p:nvPr/>
        </p:nvSpPr>
        <p:spPr>
          <a:xfrm rot="0">
            <a:off x="1028700" y="3032228"/>
            <a:ext cx="15866178" cy="3120071"/>
          </a:xfrm>
          <a:prstGeom prst="rect">
            <a:avLst/>
          </a:prstGeom>
        </p:spPr>
        <p:txBody>
          <a:bodyPr anchor="t" rtlCol="false" tIns="0" lIns="0" bIns="0" rIns="0">
            <a:spAutoFit/>
          </a:bodyPr>
          <a:lstStyle/>
          <a:p>
            <a:pPr algn="l" marL="763757" indent="-381878" lvl="1">
              <a:lnSpc>
                <a:spcPts val="4952"/>
              </a:lnSpc>
              <a:buFont typeface="Arial"/>
              <a:buChar char="•"/>
            </a:pPr>
            <a:r>
              <a:rPr lang="en-US" b="true" sz="3537" i="true">
                <a:solidFill>
                  <a:srgbClr val="000000"/>
                </a:solidFill>
                <a:latin typeface="Open Sans Bold Italics"/>
                <a:ea typeface="Open Sans Bold Italics"/>
                <a:cs typeface="Open Sans Bold Italics"/>
                <a:sym typeface="Open Sans Bold Italics"/>
              </a:rPr>
              <a:t>Main point </a:t>
            </a:r>
            <a:r>
              <a:rPr lang="en-US" b="true" sz="3537">
                <a:solidFill>
                  <a:srgbClr val="000000"/>
                </a:solidFill>
                <a:latin typeface="Open Sans Bold"/>
                <a:ea typeface="Open Sans Bold"/>
                <a:cs typeface="Open Sans Bold"/>
                <a:sym typeface="Open Sans Bold"/>
              </a:rPr>
              <a:t>pada struktur bangunan untuk kalibrasi pembacaan modul yang akan dipasang,</a:t>
            </a:r>
          </a:p>
          <a:p>
            <a:pPr algn="l" marL="763757" indent="-381878" lvl="1">
              <a:lnSpc>
                <a:spcPts val="4952"/>
              </a:lnSpc>
              <a:buFont typeface="Arial"/>
              <a:buChar char="•"/>
            </a:pPr>
            <a:r>
              <a:rPr lang="en-US" b="true" sz="3537" i="true">
                <a:solidFill>
                  <a:srgbClr val="000000"/>
                </a:solidFill>
                <a:latin typeface="Open Sans Bold Italics"/>
                <a:ea typeface="Open Sans Bold Italics"/>
                <a:cs typeface="Open Sans Bold Italics"/>
                <a:sym typeface="Open Sans Bold Italics"/>
              </a:rPr>
              <a:t>Time Domain Reflectometer </a:t>
            </a:r>
            <a:r>
              <a:rPr lang="en-US" b="true" sz="3537">
                <a:solidFill>
                  <a:srgbClr val="000000"/>
                </a:solidFill>
                <a:latin typeface="Open Sans Bold"/>
                <a:ea typeface="Open Sans Bold"/>
                <a:cs typeface="Open Sans Bold"/>
                <a:sym typeface="Open Sans Bold"/>
              </a:rPr>
              <a:t>pada kabel transmisi sensor dengan Mikrokontroler</a:t>
            </a:r>
          </a:p>
          <a:p>
            <a:pPr algn="l" marL="763757" indent="-381878" lvl="1">
              <a:lnSpc>
                <a:spcPts val="4952"/>
              </a:lnSpc>
              <a:buFont typeface="Arial"/>
              <a:buChar char="•"/>
            </a:pPr>
            <a:r>
              <a:rPr lang="en-US" b="true" sz="3537" i="true">
                <a:solidFill>
                  <a:srgbClr val="000000"/>
                </a:solidFill>
                <a:latin typeface="Open Sans Bold Italics"/>
                <a:ea typeface="Open Sans Bold Italics"/>
                <a:cs typeface="Open Sans Bold Italics"/>
                <a:sym typeface="Open Sans Bold Italics"/>
              </a:rPr>
              <a:t>Direct Calibration </a:t>
            </a:r>
            <a:r>
              <a:rPr lang="en-US" b="true" sz="3537">
                <a:solidFill>
                  <a:srgbClr val="000000"/>
                </a:solidFill>
                <a:latin typeface="Open Sans Bold"/>
                <a:ea typeface="Open Sans Bold"/>
                <a:cs typeface="Open Sans Bold"/>
                <a:sym typeface="Open Sans Bold"/>
              </a:rPr>
              <a:t>dengan Inchilometer</a:t>
            </a:r>
            <a:r>
              <a:rPr lang="en-US" b="true" sz="3537" i="true">
                <a:solidFill>
                  <a:srgbClr val="000000"/>
                </a:solidFill>
                <a:latin typeface="Open Sans Bold Italics"/>
                <a:ea typeface="Open Sans Bold Italics"/>
                <a:cs typeface="Open Sans Bold Italics"/>
                <a:sym typeface="Open Sans Bold Italics"/>
              </a:rPr>
              <a:t>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TextBox 10" id="10"/>
          <p:cNvSpPr txBox="true"/>
          <p:nvPr/>
        </p:nvSpPr>
        <p:spPr>
          <a:xfrm rot="0">
            <a:off x="4162638" y="4849190"/>
            <a:ext cx="12222368" cy="721970"/>
          </a:xfrm>
          <a:prstGeom prst="rect">
            <a:avLst/>
          </a:prstGeom>
        </p:spPr>
        <p:txBody>
          <a:bodyPr anchor="t" rtlCol="false" tIns="0" lIns="0" bIns="0" rIns="0">
            <a:spAutoFit/>
          </a:bodyPr>
          <a:lstStyle/>
          <a:p>
            <a:pPr algn="l">
              <a:lnSpc>
                <a:spcPts val="5326"/>
              </a:lnSpc>
            </a:pPr>
            <a:r>
              <a:rPr lang="en-US" sz="5666" b="true">
                <a:solidFill>
                  <a:srgbClr val="1211CA"/>
                </a:solidFill>
                <a:latin typeface="Montserrat Bold"/>
                <a:ea typeface="Montserrat Bold"/>
                <a:cs typeface="Montserrat Bold"/>
                <a:sym typeface="Montserrat Bold"/>
              </a:rPr>
              <a:t>MATUR SEMBAH NUWUN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6787056" y="2590164"/>
            <a:ext cx="10994552" cy="7105229"/>
          </a:xfrm>
          <a:custGeom>
            <a:avLst/>
            <a:gdLst/>
            <a:ahLst/>
            <a:cxnLst/>
            <a:rect r="r" b="b" t="t" l="l"/>
            <a:pathLst>
              <a:path h="7105229" w="10994552">
                <a:moveTo>
                  <a:pt x="0" y="0"/>
                </a:moveTo>
                <a:lnTo>
                  <a:pt x="10994552" y="0"/>
                </a:lnTo>
                <a:lnTo>
                  <a:pt x="10994552" y="7105229"/>
                </a:lnTo>
                <a:lnTo>
                  <a:pt x="0" y="7105229"/>
                </a:lnTo>
                <a:lnTo>
                  <a:pt x="0" y="0"/>
                </a:lnTo>
                <a:close/>
              </a:path>
            </a:pathLst>
          </a:custGeom>
          <a:blipFill>
            <a:blip r:embed="rId7"/>
            <a:stretch>
              <a:fillRect l="0" t="0" r="0" b="0"/>
            </a:stretch>
          </a:blipFill>
        </p:spPr>
      </p:sp>
      <p:sp>
        <p:nvSpPr>
          <p:cNvPr name="TextBox 11" id="11"/>
          <p:cNvSpPr txBox="true"/>
          <p:nvPr/>
        </p:nvSpPr>
        <p:spPr>
          <a:xfrm rot="0">
            <a:off x="1028700" y="2130297"/>
            <a:ext cx="6448950"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Konsep dan Teori Dasar</a:t>
            </a:r>
          </a:p>
        </p:txBody>
      </p:sp>
      <p:sp>
        <p:nvSpPr>
          <p:cNvPr name="TextBox 12" id="12"/>
          <p:cNvSpPr txBox="true"/>
          <p:nvPr/>
        </p:nvSpPr>
        <p:spPr>
          <a:xfrm rot="0">
            <a:off x="423018" y="3542086"/>
            <a:ext cx="5839539" cy="4262527"/>
          </a:xfrm>
          <a:prstGeom prst="rect">
            <a:avLst/>
          </a:prstGeom>
        </p:spPr>
        <p:txBody>
          <a:bodyPr anchor="t" rtlCol="false" tIns="0" lIns="0" bIns="0" rIns="0">
            <a:spAutoFit/>
          </a:bodyPr>
          <a:lstStyle/>
          <a:p>
            <a:pPr algn="just" marL="525494" indent="-262747" lvl="1">
              <a:lnSpc>
                <a:spcPts val="3407"/>
              </a:lnSpc>
              <a:buAutoNum type="arabicPeriod" startAt="1"/>
            </a:pPr>
            <a:r>
              <a:rPr lang="en-US" b="true" sz="2433">
                <a:solidFill>
                  <a:srgbClr val="101010"/>
                </a:solidFill>
                <a:latin typeface="Open Sans Bold"/>
                <a:ea typeface="Open Sans Bold"/>
                <a:cs typeface="Open Sans Bold"/>
                <a:sym typeface="Open Sans Bold"/>
              </a:rPr>
              <a:t>Modul diletakkan pada pilar sudut struktur suatu bangunan, dengan posisi didalam ruangan. (1 Modul 1 lantai)</a:t>
            </a:r>
          </a:p>
          <a:p>
            <a:pPr algn="just" marL="525494" indent="-262747" lvl="1">
              <a:lnSpc>
                <a:spcPts val="3407"/>
              </a:lnSpc>
              <a:buAutoNum type="arabicPeriod" startAt="1"/>
            </a:pPr>
            <a:r>
              <a:rPr lang="en-US" b="true" sz="2433">
                <a:solidFill>
                  <a:srgbClr val="101010"/>
                </a:solidFill>
                <a:latin typeface="Open Sans Bold"/>
                <a:ea typeface="Open Sans Bold"/>
                <a:cs typeface="Open Sans Bold"/>
                <a:sym typeface="Open Sans Bold"/>
              </a:rPr>
              <a:t>Pengukuran kerenggangan pada Struktur Bangunan.</a:t>
            </a:r>
          </a:p>
          <a:p>
            <a:pPr algn="just" marL="525494" indent="-262747" lvl="1">
              <a:lnSpc>
                <a:spcPts val="3407"/>
              </a:lnSpc>
              <a:buAutoNum type="arabicPeriod" startAt="1"/>
            </a:pPr>
            <a:r>
              <a:rPr lang="en-US" b="true" sz="2433">
                <a:solidFill>
                  <a:srgbClr val="101010"/>
                </a:solidFill>
                <a:latin typeface="Open Sans Bold"/>
                <a:ea typeface="Open Sans Bold"/>
                <a:cs typeface="Open Sans Bold"/>
                <a:sym typeface="Open Sans Bold"/>
              </a:rPr>
              <a:t>Pengukuran kemiringan pada Bangunan.</a:t>
            </a:r>
          </a:p>
          <a:p>
            <a:pPr algn="just" marL="525494" indent="-262747" lvl="1">
              <a:lnSpc>
                <a:spcPts val="3407"/>
              </a:lnSpc>
              <a:buAutoNum type="arabicPeriod" startAt="1"/>
            </a:pPr>
            <a:r>
              <a:rPr lang="en-US" b="true" sz="2433">
                <a:solidFill>
                  <a:srgbClr val="101010"/>
                </a:solidFill>
                <a:latin typeface="Open Sans Bold"/>
                <a:ea typeface="Open Sans Bold"/>
                <a:cs typeface="Open Sans Bold"/>
                <a:sym typeface="Open Sans Bold"/>
              </a:rPr>
              <a:t>Real-time Monitoring</a:t>
            </a:r>
          </a:p>
          <a:p>
            <a:pPr algn="just" marL="525494" indent="-262747" lvl="1">
              <a:lnSpc>
                <a:spcPts val="3407"/>
              </a:lnSpc>
              <a:spcBef>
                <a:spcPct val="0"/>
              </a:spcBef>
              <a:buAutoNum type="arabicPeriod" startAt="1"/>
            </a:pPr>
            <a:r>
              <a:rPr lang="en-US" b="true" sz="2433">
                <a:solidFill>
                  <a:srgbClr val="101010"/>
                </a:solidFill>
                <a:latin typeface="Open Sans Bold"/>
                <a:ea typeface="Open Sans Bold"/>
                <a:cs typeface="Open Sans Bold"/>
                <a:sym typeface="Open Sans Bold"/>
              </a:rPr>
              <a:t>Prototipe SHMS modul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10961112" y="3198716"/>
            <a:ext cx="6483131" cy="5846359"/>
          </a:xfrm>
          <a:custGeom>
            <a:avLst/>
            <a:gdLst/>
            <a:ahLst/>
            <a:cxnLst/>
            <a:rect r="r" b="b" t="t" l="l"/>
            <a:pathLst>
              <a:path h="5846359" w="6483131">
                <a:moveTo>
                  <a:pt x="0" y="0"/>
                </a:moveTo>
                <a:lnTo>
                  <a:pt x="6483132" y="0"/>
                </a:lnTo>
                <a:lnTo>
                  <a:pt x="6483132" y="5846359"/>
                </a:lnTo>
                <a:lnTo>
                  <a:pt x="0" y="5846359"/>
                </a:lnTo>
                <a:lnTo>
                  <a:pt x="0" y="0"/>
                </a:lnTo>
                <a:close/>
              </a:path>
            </a:pathLst>
          </a:custGeom>
          <a:blipFill>
            <a:blip r:embed="rId7"/>
            <a:stretch>
              <a:fillRect l="-56295" t="-18458" r="-56288" b="0"/>
            </a:stretch>
          </a:blipFill>
        </p:spPr>
      </p:sp>
      <p:sp>
        <p:nvSpPr>
          <p:cNvPr name="Freeform 11" id="11"/>
          <p:cNvSpPr/>
          <p:nvPr/>
        </p:nvSpPr>
        <p:spPr>
          <a:xfrm flipH="false" flipV="false" rot="0">
            <a:off x="832496" y="3198716"/>
            <a:ext cx="9200973" cy="5750608"/>
          </a:xfrm>
          <a:custGeom>
            <a:avLst/>
            <a:gdLst/>
            <a:ahLst/>
            <a:cxnLst/>
            <a:rect r="r" b="b" t="t" l="l"/>
            <a:pathLst>
              <a:path h="5750608" w="9200973">
                <a:moveTo>
                  <a:pt x="0" y="0"/>
                </a:moveTo>
                <a:lnTo>
                  <a:pt x="9200972" y="0"/>
                </a:lnTo>
                <a:lnTo>
                  <a:pt x="9200972" y="5750608"/>
                </a:lnTo>
                <a:lnTo>
                  <a:pt x="0" y="5750608"/>
                </a:lnTo>
                <a:lnTo>
                  <a:pt x="0" y="0"/>
                </a:lnTo>
                <a:close/>
              </a:path>
            </a:pathLst>
          </a:custGeom>
          <a:blipFill>
            <a:blip r:embed="rId8"/>
            <a:stretch>
              <a:fillRect l="0" t="0" r="0" b="0"/>
            </a:stretch>
          </a:blipFill>
        </p:spPr>
      </p:sp>
      <p:sp>
        <p:nvSpPr>
          <p:cNvPr name="TextBox 12" id="12"/>
          <p:cNvSpPr txBox="true"/>
          <p:nvPr/>
        </p:nvSpPr>
        <p:spPr>
          <a:xfrm rot="0">
            <a:off x="255878" y="478427"/>
            <a:ext cx="9429403" cy="1810869"/>
          </a:xfrm>
          <a:prstGeom prst="rect">
            <a:avLst/>
          </a:prstGeom>
        </p:spPr>
        <p:txBody>
          <a:bodyPr anchor="t" rtlCol="false" tIns="0" lIns="0" bIns="0" rIns="0">
            <a:spAutoFit/>
          </a:bodyPr>
          <a:lstStyle/>
          <a:p>
            <a:pPr algn="ctr">
              <a:lnSpc>
                <a:spcPts val="7288"/>
              </a:lnSpc>
            </a:pPr>
            <a:r>
              <a:rPr lang="en-US" sz="5205" b="true">
                <a:solidFill>
                  <a:srgbClr val="1211CA"/>
                </a:solidFill>
                <a:latin typeface="Open Sans Bold"/>
                <a:ea typeface="Open Sans Bold"/>
                <a:cs typeface="Open Sans Bold"/>
                <a:sym typeface="Open Sans Bold"/>
              </a:rPr>
              <a:t>PERENCANAAN DAN </a:t>
            </a:r>
          </a:p>
          <a:p>
            <a:pPr algn="ctr">
              <a:lnSpc>
                <a:spcPts val="7288"/>
              </a:lnSpc>
            </a:pPr>
            <a:r>
              <a:rPr lang="en-US" sz="5205" b="true">
                <a:solidFill>
                  <a:srgbClr val="1211CA"/>
                </a:solidFill>
                <a:latin typeface="Open Sans Bold"/>
                <a:ea typeface="Open Sans Bold"/>
                <a:cs typeface="Open Sans Bold"/>
                <a:sym typeface="Open Sans Bold"/>
              </a:rPr>
              <a:t>LANGKAH-LANGKAH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86662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202678" y="573677"/>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411061" y="3286789"/>
            <a:ext cx="8532703" cy="4505267"/>
          </a:xfrm>
          <a:custGeom>
            <a:avLst/>
            <a:gdLst/>
            <a:ahLst/>
            <a:cxnLst/>
            <a:rect r="r" b="b" t="t" l="l"/>
            <a:pathLst>
              <a:path h="4505267" w="8532703">
                <a:moveTo>
                  <a:pt x="0" y="0"/>
                </a:moveTo>
                <a:lnTo>
                  <a:pt x="8532702" y="0"/>
                </a:lnTo>
                <a:lnTo>
                  <a:pt x="8532702" y="4505267"/>
                </a:lnTo>
                <a:lnTo>
                  <a:pt x="0" y="4505267"/>
                </a:lnTo>
                <a:lnTo>
                  <a:pt x="0" y="0"/>
                </a:lnTo>
                <a:close/>
              </a:path>
            </a:pathLst>
          </a:custGeom>
          <a:blipFill>
            <a:blip r:embed="rId7"/>
            <a:stretch>
              <a:fillRect l="0" t="0" r="0" b="0"/>
            </a:stretch>
          </a:blipFill>
        </p:spPr>
      </p:sp>
      <p:sp>
        <p:nvSpPr>
          <p:cNvPr name="Freeform 11" id="11"/>
          <p:cNvSpPr/>
          <p:nvPr/>
        </p:nvSpPr>
        <p:spPr>
          <a:xfrm flipH="false" flipV="false" rot="0">
            <a:off x="9139238" y="3182014"/>
            <a:ext cx="8455500" cy="5081013"/>
          </a:xfrm>
          <a:custGeom>
            <a:avLst/>
            <a:gdLst/>
            <a:ahLst/>
            <a:cxnLst/>
            <a:rect r="r" b="b" t="t" l="l"/>
            <a:pathLst>
              <a:path h="5081013" w="8455500">
                <a:moveTo>
                  <a:pt x="0" y="0"/>
                </a:moveTo>
                <a:lnTo>
                  <a:pt x="8455500" y="0"/>
                </a:lnTo>
                <a:lnTo>
                  <a:pt x="8455500" y="5081013"/>
                </a:lnTo>
                <a:lnTo>
                  <a:pt x="0" y="5081013"/>
                </a:lnTo>
                <a:lnTo>
                  <a:pt x="0" y="0"/>
                </a:lnTo>
                <a:close/>
              </a:path>
            </a:pathLst>
          </a:custGeom>
          <a:blipFill>
            <a:blip r:embed="rId8"/>
            <a:stretch>
              <a:fillRect l="0" t="0" r="0" b="0"/>
            </a:stretch>
          </a:blipFill>
        </p:spPr>
      </p:sp>
      <p:sp>
        <p:nvSpPr>
          <p:cNvPr name="TextBox 12" id="12"/>
          <p:cNvSpPr txBox="true"/>
          <p:nvPr/>
        </p:nvSpPr>
        <p:spPr>
          <a:xfrm rot="0">
            <a:off x="2690288" y="842114"/>
            <a:ext cx="6448950" cy="1024509"/>
          </a:xfrm>
          <a:prstGeom prst="rect">
            <a:avLst/>
          </a:prstGeom>
        </p:spPr>
        <p:txBody>
          <a:bodyPr anchor="t" rtlCol="false" tIns="0" lIns="0" bIns="0" rIns="0">
            <a:spAutoFit/>
          </a:bodyPr>
          <a:lstStyle/>
          <a:p>
            <a:pPr algn="l">
              <a:lnSpc>
                <a:spcPts val="3947"/>
              </a:lnSpc>
            </a:pPr>
            <a:r>
              <a:rPr lang="en-US" sz="4200" b="true">
                <a:solidFill>
                  <a:srgbClr val="1211CA"/>
                </a:solidFill>
                <a:latin typeface="Montserrat Bold"/>
                <a:ea typeface="Montserrat Bold"/>
                <a:cs typeface="Montserrat Bold"/>
                <a:sym typeface="Montserrat Bold"/>
              </a:rPr>
              <a:t>Garis besar perencanaan project</a:t>
            </a:r>
          </a:p>
        </p:txBody>
      </p:sp>
      <p:sp>
        <p:nvSpPr>
          <p:cNvPr name="TextBox 13" id="13"/>
          <p:cNvSpPr txBox="true"/>
          <p:nvPr/>
        </p:nvSpPr>
        <p:spPr>
          <a:xfrm rot="0">
            <a:off x="401536" y="1427862"/>
            <a:ext cx="3565687" cy="496702"/>
          </a:xfrm>
          <a:prstGeom prst="rect">
            <a:avLst/>
          </a:prstGeom>
        </p:spPr>
        <p:txBody>
          <a:bodyPr anchor="t" rtlCol="false" tIns="0" lIns="0" bIns="0" rIns="0">
            <a:spAutoFit/>
          </a:bodyPr>
          <a:lstStyle/>
          <a:p>
            <a:pPr algn="l">
              <a:lnSpc>
                <a:spcPts val="4062"/>
              </a:lnSpc>
            </a:pPr>
            <a:r>
              <a:rPr lang="en-US" sz="2901" b="true">
                <a:solidFill>
                  <a:srgbClr val="1211CA"/>
                </a:solidFill>
                <a:latin typeface="Montserrat Classic Bold"/>
                <a:ea typeface="Montserrat Classic Bold"/>
                <a:cs typeface="Montserrat Classic Bold"/>
                <a:sym typeface="Montserrat Classic Bold"/>
              </a:rPr>
              <a:t>Timeline</a:t>
            </a:r>
          </a:p>
        </p:txBody>
      </p:sp>
      <p:sp>
        <p:nvSpPr>
          <p:cNvPr name="TextBox 14" id="1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00955" y="1350733"/>
            <a:ext cx="2758345" cy="245871"/>
            <a:chOff x="0" y="0"/>
            <a:chExt cx="726478" cy="64756"/>
          </a:xfrm>
        </p:grpSpPr>
        <p:sp>
          <p:nvSpPr>
            <p:cNvPr name="Freeform 3" id="3"/>
            <p:cNvSpPr/>
            <p:nvPr/>
          </p:nvSpPr>
          <p:spPr>
            <a:xfrm flipH="false" flipV="false" rot="0">
              <a:off x="0" y="0"/>
              <a:ext cx="726478" cy="64756"/>
            </a:xfrm>
            <a:custGeom>
              <a:avLst/>
              <a:gdLst/>
              <a:ahLst/>
              <a:cxnLst/>
              <a:rect r="r" b="b" t="t" l="l"/>
              <a:pathLst>
                <a:path h="64756" w="726478">
                  <a:moveTo>
                    <a:pt x="0" y="0"/>
                  </a:moveTo>
                  <a:lnTo>
                    <a:pt x="726478" y="0"/>
                  </a:lnTo>
                  <a:lnTo>
                    <a:pt x="726478" y="64756"/>
                  </a:lnTo>
                  <a:lnTo>
                    <a:pt x="0" y="64756"/>
                  </a:lnTo>
                  <a:close/>
                </a:path>
              </a:pathLst>
            </a:custGeom>
            <a:solidFill>
              <a:srgbClr val="F9B314"/>
            </a:solidFill>
          </p:spPr>
        </p:sp>
        <p:sp>
          <p:nvSpPr>
            <p:cNvPr name="TextBox 4" id="4"/>
            <p:cNvSpPr txBox="true"/>
            <p:nvPr/>
          </p:nvSpPr>
          <p:spPr>
            <a:xfrm>
              <a:off x="0" y="-38100"/>
              <a:ext cx="726478" cy="1028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351817" y="162472"/>
            <a:ext cx="3056622" cy="1188262"/>
            <a:chOff x="0" y="0"/>
            <a:chExt cx="4075496" cy="1584349"/>
          </a:xfrm>
        </p:grpSpPr>
        <p:sp>
          <p:nvSpPr>
            <p:cNvPr name="Freeform 6" id="6"/>
            <p:cNvSpPr/>
            <p:nvPr/>
          </p:nvSpPr>
          <p:spPr>
            <a:xfrm flipH="false" flipV="false" rot="0">
              <a:off x="0" y="0"/>
              <a:ext cx="4075496" cy="1584349"/>
            </a:xfrm>
            <a:custGeom>
              <a:avLst/>
              <a:gdLst/>
              <a:ahLst/>
              <a:cxnLst/>
              <a:rect r="r" b="b" t="t" l="l"/>
              <a:pathLst>
                <a:path h="1584349" w="4075496">
                  <a:moveTo>
                    <a:pt x="0" y="0"/>
                  </a:moveTo>
                  <a:lnTo>
                    <a:pt x="4075496" y="0"/>
                  </a:lnTo>
                  <a:lnTo>
                    <a:pt x="4075496" y="1584349"/>
                  </a:lnTo>
                  <a:lnTo>
                    <a:pt x="0" y="1584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4779" y="265135"/>
              <a:ext cx="1009816" cy="1009816"/>
            </a:xfrm>
            <a:custGeom>
              <a:avLst/>
              <a:gdLst/>
              <a:ahLst/>
              <a:cxnLst/>
              <a:rect r="r" b="b" t="t" l="l"/>
              <a:pathLst>
                <a:path h="1009816" w="1009816">
                  <a:moveTo>
                    <a:pt x="0" y="0"/>
                  </a:moveTo>
                  <a:lnTo>
                    <a:pt x="1009816" y="0"/>
                  </a:lnTo>
                  <a:lnTo>
                    <a:pt x="1009816" y="1009816"/>
                  </a:lnTo>
                  <a:lnTo>
                    <a:pt x="0" y="1009816"/>
                  </a:lnTo>
                  <a:lnTo>
                    <a:pt x="0" y="0"/>
                  </a:lnTo>
                  <a:close/>
                </a:path>
              </a:pathLst>
            </a:custGeom>
            <a:blipFill>
              <a:blip r:embed="rId4"/>
              <a:stretch>
                <a:fillRect l="0" t="0" r="0" b="0"/>
              </a:stretch>
            </a:blipFill>
          </p:spPr>
        </p:sp>
        <p:sp>
          <p:nvSpPr>
            <p:cNvPr name="Freeform 8" id="8"/>
            <p:cNvSpPr/>
            <p:nvPr/>
          </p:nvSpPr>
          <p:spPr>
            <a:xfrm flipH="false" flipV="false" rot="0">
              <a:off x="1603300" y="160912"/>
              <a:ext cx="1218261" cy="1218261"/>
            </a:xfrm>
            <a:custGeom>
              <a:avLst/>
              <a:gdLst/>
              <a:ahLst/>
              <a:cxnLst/>
              <a:rect r="r" b="b" t="t" l="l"/>
              <a:pathLst>
                <a:path h="1218261" w="1218261">
                  <a:moveTo>
                    <a:pt x="0" y="0"/>
                  </a:moveTo>
                  <a:lnTo>
                    <a:pt x="1218261" y="0"/>
                  </a:lnTo>
                  <a:lnTo>
                    <a:pt x="1218261" y="1218262"/>
                  </a:lnTo>
                  <a:lnTo>
                    <a:pt x="0" y="1218262"/>
                  </a:lnTo>
                  <a:lnTo>
                    <a:pt x="0" y="0"/>
                  </a:lnTo>
                  <a:close/>
                </a:path>
              </a:pathLst>
            </a:custGeom>
            <a:blipFill>
              <a:blip r:embed="rId5"/>
              <a:stretch>
                <a:fillRect l="0" t="0" r="0" b="0"/>
              </a:stretch>
            </a:blipFill>
          </p:spPr>
        </p:sp>
        <p:sp>
          <p:nvSpPr>
            <p:cNvPr name="Freeform 9" id="9"/>
            <p:cNvSpPr/>
            <p:nvPr/>
          </p:nvSpPr>
          <p:spPr>
            <a:xfrm flipH="false" flipV="false" rot="0">
              <a:off x="116278" y="200388"/>
              <a:ext cx="1436222" cy="1178786"/>
            </a:xfrm>
            <a:custGeom>
              <a:avLst/>
              <a:gdLst/>
              <a:ahLst/>
              <a:cxnLst/>
              <a:rect r="r" b="b" t="t" l="l"/>
              <a:pathLst>
                <a:path h="1178786" w="1436222">
                  <a:moveTo>
                    <a:pt x="0" y="0"/>
                  </a:moveTo>
                  <a:lnTo>
                    <a:pt x="1436222" y="0"/>
                  </a:lnTo>
                  <a:lnTo>
                    <a:pt x="1436222" y="1178786"/>
                  </a:lnTo>
                  <a:lnTo>
                    <a:pt x="0" y="1178786"/>
                  </a:lnTo>
                  <a:lnTo>
                    <a:pt x="0" y="0"/>
                  </a:lnTo>
                  <a:close/>
                </a:path>
              </a:pathLst>
            </a:custGeom>
            <a:blipFill>
              <a:blip r:embed="rId6"/>
              <a:stretch>
                <a:fillRect l="-9920" t="-18614" r="-4558" b="-20865"/>
              </a:stretch>
            </a:blipFill>
          </p:spPr>
        </p:sp>
      </p:grpSp>
      <p:sp>
        <p:nvSpPr>
          <p:cNvPr name="Freeform 10" id="10"/>
          <p:cNvSpPr/>
          <p:nvPr/>
        </p:nvSpPr>
        <p:spPr>
          <a:xfrm flipH="false" flipV="false" rot="0">
            <a:off x="2135488" y="1701379"/>
            <a:ext cx="14017023" cy="8396424"/>
          </a:xfrm>
          <a:custGeom>
            <a:avLst/>
            <a:gdLst/>
            <a:ahLst/>
            <a:cxnLst/>
            <a:rect r="r" b="b" t="t" l="l"/>
            <a:pathLst>
              <a:path h="8396424" w="14017023">
                <a:moveTo>
                  <a:pt x="0" y="0"/>
                </a:moveTo>
                <a:lnTo>
                  <a:pt x="14017024" y="0"/>
                </a:lnTo>
                <a:lnTo>
                  <a:pt x="14017024" y="8396424"/>
                </a:lnTo>
                <a:lnTo>
                  <a:pt x="0" y="8396424"/>
                </a:lnTo>
                <a:lnTo>
                  <a:pt x="0" y="0"/>
                </a:lnTo>
                <a:close/>
              </a:path>
            </a:pathLst>
          </a:custGeom>
          <a:blipFill>
            <a:blip r:embed="rId7"/>
            <a:stretch>
              <a:fillRect l="-3537" t="-1979" r="0" b="0"/>
            </a:stretch>
          </a:blipFill>
        </p:spPr>
      </p:sp>
      <p:sp>
        <p:nvSpPr>
          <p:cNvPr name="TextBox 11" id="11"/>
          <p:cNvSpPr txBox="true"/>
          <p:nvPr/>
        </p:nvSpPr>
        <p:spPr>
          <a:xfrm rot="0">
            <a:off x="598024" y="751774"/>
            <a:ext cx="3565687" cy="496702"/>
          </a:xfrm>
          <a:prstGeom prst="rect">
            <a:avLst/>
          </a:prstGeom>
        </p:spPr>
        <p:txBody>
          <a:bodyPr anchor="t" rtlCol="false" tIns="0" lIns="0" bIns="0" rIns="0">
            <a:spAutoFit/>
          </a:bodyPr>
          <a:lstStyle/>
          <a:p>
            <a:pPr algn="l">
              <a:lnSpc>
                <a:spcPts val="4062"/>
              </a:lnSpc>
            </a:pPr>
            <a:r>
              <a:rPr lang="en-US" sz="2901" b="true">
                <a:solidFill>
                  <a:srgbClr val="1211CA"/>
                </a:solidFill>
                <a:latin typeface="Montserrat Classic Bold"/>
                <a:ea typeface="Montserrat Classic Bold"/>
                <a:cs typeface="Montserrat Classic Bold"/>
                <a:sym typeface="Montserrat Classic Bold"/>
              </a:rPr>
              <a:t>WBS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DAGVa1OKW8s</dc:identifier>
  <dcterms:modified xsi:type="dcterms:W3CDTF">2011-08-01T06:04:30Z</dcterms:modified>
  <cp:revision>1</cp:revision>
  <dc:title>Structural</dc:title>
</cp:coreProperties>
</file>